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22" r:id="rId2"/>
    <p:sldId id="1141" r:id="rId3"/>
    <p:sldId id="1249" r:id="rId4"/>
    <p:sldId id="1276" r:id="rId5"/>
    <p:sldId id="976" r:id="rId6"/>
    <p:sldId id="1250" r:id="rId7"/>
    <p:sldId id="1251" r:id="rId8"/>
    <p:sldId id="1252" r:id="rId9"/>
    <p:sldId id="1253" r:id="rId10"/>
    <p:sldId id="1254" r:id="rId11"/>
    <p:sldId id="1255" r:id="rId12"/>
    <p:sldId id="1256" r:id="rId13"/>
    <p:sldId id="1263" r:id="rId14"/>
    <p:sldId id="1257" r:id="rId15"/>
    <p:sldId id="1260" r:id="rId16"/>
    <p:sldId id="1277" r:id="rId17"/>
    <p:sldId id="1258" r:id="rId18"/>
    <p:sldId id="1259" r:id="rId19"/>
    <p:sldId id="1261" r:id="rId20"/>
    <p:sldId id="1262" r:id="rId21"/>
    <p:sldId id="1203" r:id="rId22"/>
    <p:sldId id="1264" r:id="rId23"/>
    <p:sldId id="1265" r:id="rId24"/>
    <p:sldId id="1266" r:id="rId25"/>
    <p:sldId id="1267" r:id="rId26"/>
    <p:sldId id="1268" r:id="rId27"/>
    <p:sldId id="1269" r:id="rId28"/>
    <p:sldId id="1281" r:id="rId29"/>
    <p:sldId id="1279" r:id="rId30"/>
    <p:sldId id="1271" r:id="rId31"/>
    <p:sldId id="1270" r:id="rId32"/>
    <p:sldId id="1280" r:id="rId33"/>
    <p:sldId id="1272" r:id="rId34"/>
    <p:sldId id="1273" r:id="rId35"/>
    <p:sldId id="1274" r:id="rId36"/>
    <p:sldId id="1275" r:id="rId37"/>
    <p:sldId id="1283" r:id="rId38"/>
    <p:sldId id="1284" r:id="rId39"/>
    <p:sldId id="1292" r:id="rId40"/>
    <p:sldId id="1285" r:id="rId41"/>
    <p:sldId id="1286" r:id="rId42"/>
    <p:sldId id="1287" r:id="rId43"/>
    <p:sldId id="1288" r:id="rId44"/>
    <p:sldId id="1289" r:id="rId45"/>
    <p:sldId id="1290" r:id="rId46"/>
    <p:sldId id="1291" r:id="rId47"/>
    <p:sldId id="1282" r:id="rId48"/>
    <p:sldId id="259" r:id="rId49"/>
  </p:sldIdLst>
  <p:sldSz cx="36576000" cy="20574000"/>
  <p:notesSz cx="6858000" cy="9144000"/>
  <p:custDataLst>
    <p:tags r:id="rId52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2C957"/>
    <a:srgbClr val="83D47A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760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12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9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9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3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0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76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36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5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6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3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65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3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90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41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8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33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3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52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8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58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129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99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18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81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78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78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1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9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88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97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34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60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6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6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5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2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3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52.png"/><Relationship Id="rId9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nips.cc/paper/7875-visualizing-the-loss-landscape-of-neural-nets.pdf" TargetMode="External"/><Relationship Id="rId4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hyperlink" Target="https://papers.nips.cc/paper/7875-visualizing-the-loss-landscape-of-neural-nets.pdf" TargetMode="External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26" Type="http://schemas.openxmlformats.org/officeDocument/2006/relationships/image" Target="../media/image244.png"/><Relationship Id="rId3" Type="http://schemas.openxmlformats.org/officeDocument/2006/relationships/image" Target="../media/image222.png"/><Relationship Id="rId21" Type="http://schemas.openxmlformats.org/officeDocument/2006/relationships/image" Target="../media/image239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2.png"/><Relationship Id="rId5" Type="http://schemas.openxmlformats.org/officeDocument/2006/relationships/image" Target="../media/image224.png"/><Relationship Id="rId15" Type="http://schemas.openxmlformats.org/officeDocument/2006/relationships/image" Target="../media/image233.png"/><Relationship Id="rId23" Type="http://schemas.openxmlformats.org/officeDocument/2006/relationships/image" Target="../media/image241.png"/><Relationship Id="rId28" Type="http://schemas.openxmlformats.org/officeDocument/2006/relationships/image" Target="../media/image246.png"/><Relationship Id="rId10" Type="http://schemas.openxmlformats.org/officeDocument/2006/relationships/image" Target="../media/image229.png"/><Relationship Id="rId19" Type="http://schemas.openxmlformats.org/officeDocument/2006/relationships/image" Target="../media/image237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14.png"/><Relationship Id="rId22" Type="http://schemas.openxmlformats.org/officeDocument/2006/relationships/image" Target="../media/image240.png"/><Relationship Id="rId27" Type="http://schemas.openxmlformats.org/officeDocument/2006/relationships/image" Target="../media/image2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14.png"/><Relationship Id="rId18" Type="http://schemas.openxmlformats.org/officeDocument/2006/relationships/image" Target="../media/image258.png"/><Relationship Id="rId3" Type="http://schemas.openxmlformats.org/officeDocument/2006/relationships/hyperlink" Target="https://papers.nips.cc/paper/7875-visualizing-the-loss-landscape-of-neural-nets.pdf" TargetMode="External"/><Relationship Id="rId21" Type="http://schemas.openxmlformats.org/officeDocument/2006/relationships/image" Target="../media/image261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77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64.png"/><Relationship Id="rId5" Type="http://schemas.openxmlformats.org/officeDocument/2006/relationships/image" Target="../media/image267.png"/><Relationship Id="rId15" Type="http://schemas.openxmlformats.org/officeDocument/2006/relationships/image" Target="../media/image276.png"/><Relationship Id="rId23" Type="http://schemas.openxmlformats.org/officeDocument/2006/relationships/image" Target="../media/image263.png"/><Relationship Id="rId10" Type="http://schemas.openxmlformats.org/officeDocument/2006/relationships/image" Target="../media/image272.png"/><Relationship Id="rId19" Type="http://schemas.openxmlformats.org/officeDocument/2006/relationships/image" Target="../media/image259.png"/><Relationship Id="rId4" Type="http://schemas.openxmlformats.org/officeDocument/2006/relationships/image" Target="../media/image2660.png"/><Relationship Id="rId9" Type="http://schemas.openxmlformats.org/officeDocument/2006/relationships/image" Target="../media/image271.png"/><Relationship Id="rId14" Type="http://schemas.openxmlformats.org/officeDocument/2006/relationships/image" Target="../media/image275.png"/><Relationship Id="rId22" Type="http://schemas.openxmlformats.org/officeDocument/2006/relationships/image" Target="../media/image2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214.png"/><Relationship Id="rId3" Type="http://schemas.openxmlformats.org/officeDocument/2006/relationships/image" Target="../media/image304.png"/><Relationship Id="rId21" Type="http://schemas.openxmlformats.org/officeDocument/2006/relationships/image" Target="../media/image319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274.png"/><Relationship Id="rId25" Type="http://schemas.openxmlformats.org/officeDocument/2006/relationships/image" Target="../media/image32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17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32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23" Type="http://schemas.openxmlformats.org/officeDocument/2006/relationships/image" Target="../media/image321.png"/><Relationship Id="rId10" Type="http://schemas.openxmlformats.org/officeDocument/2006/relationships/image" Target="../media/image311.png"/><Relationship Id="rId19" Type="http://schemas.openxmlformats.org/officeDocument/2006/relationships/image" Target="../media/image224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297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80.png"/><Relationship Id="rId3" Type="http://schemas.openxmlformats.org/officeDocument/2006/relationships/image" Target="../media/image357.png"/><Relationship Id="rId21" Type="http://schemas.openxmlformats.org/officeDocument/2006/relationships/image" Target="../media/image375.png"/><Relationship Id="rId34" Type="http://schemas.openxmlformats.org/officeDocument/2006/relationships/image" Target="../media/image388.png"/><Relationship Id="rId7" Type="http://schemas.openxmlformats.org/officeDocument/2006/relationships/image" Target="../media/image36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38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8.png"/><Relationship Id="rId32" Type="http://schemas.openxmlformats.org/officeDocument/2006/relationships/image" Target="../media/image386.png"/><Relationship Id="rId5" Type="http://schemas.openxmlformats.org/officeDocument/2006/relationships/image" Target="../media/image359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36" Type="http://schemas.openxmlformats.org/officeDocument/2006/relationships/image" Target="../media/image297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385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Relationship Id="rId35" Type="http://schemas.openxmlformats.org/officeDocument/2006/relationships/image" Target="../media/image3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57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297.png"/><Relationship Id="rId5" Type="http://schemas.openxmlformats.org/officeDocument/2006/relationships/image" Target="../media/image359.png"/><Relationship Id="rId10" Type="http://schemas.openxmlformats.org/officeDocument/2006/relationships/image" Target="../media/image379.png"/><Relationship Id="rId4" Type="http://schemas.openxmlformats.org/officeDocument/2006/relationships/image" Target="../media/image358.png"/><Relationship Id="rId9" Type="http://schemas.openxmlformats.org/officeDocument/2006/relationships/image" Target="../media/image3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92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3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90.png"/><Relationship Id="rId5" Type="http://schemas.openxmlformats.org/officeDocument/2006/relationships/image" Target="../media/image301.png"/><Relationship Id="rId15" Type="http://schemas.openxmlformats.org/officeDocument/2006/relationships/image" Target="../media/image394.png"/><Relationship Id="rId10" Type="http://schemas.openxmlformats.org/officeDocument/2006/relationships/image" Target="../media/image346.png"/><Relationship Id="rId4" Type="http://schemas.openxmlformats.org/officeDocument/2006/relationships/image" Target="../media/image300.png"/><Relationship Id="rId9" Type="http://schemas.openxmlformats.org/officeDocument/2006/relationships/image" Target="../media/image325.png"/><Relationship Id="rId14" Type="http://schemas.openxmlformats.org/officeDocument/2006/relationships/image" Target="../media/image3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gif"/><Relationship Id="rId7" Type="http://schemas.openxmlformats.org/officeDocument/2006/relationships/image" Target="../media/image4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7.jpeg"/><Relationship Id="rId4" Type="http://schemas.openxmlformats.org/officeDocument/2006/relationships/image" Target="../media/image4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1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1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hyperlink" Target="https://en.wikipedia.org/wiki/Doi_(identifier)" TargetMode="External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hyperlink" Target="https://doi.org/10.1016%2F0364-0213%2890%2990002-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56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56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backprop through time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13664199" y="7642828"/>
            <a:ext cx="17586895" cy="10602150"/>
            <a:chOff x="17295636" y="4665550"/>
            <a:chExt cx="17877343" cy="9473276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/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49815BD6-C725-4C9F-AD29-318EAFC3765C}"/>
              </a:ext>
            </a:extLst>
          </p:cNvPr>
          <p:cNvCxnSpPr>
            <a:cxnSpLocks/>
            <a:stCxn id="44" idx="1"/>
          </p:cNvCxnSpPr>
          <p:nvPr/>
        </p:nvCxnSpPr>
        <p:spPr>
          <a:xfrm rot="5400000" flipH="1" flipV="1">
            <a:off x="12181027" y="13972149"/>
            <a:ext cx="4360260" cy="5045681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D68EB07-D3F4-4588-8C44-71F74BC0EF34}"/>
              </a:ext>
            </a:extLst>
          </p:cNvPr>
          <p:cNvCxnSpPr>
            <a:cxnSpLocks/>
            <a:stCxn id="44" idx="0"/>
          </p:cNvCxnSpPr>
          <p:nvPr/>
        </p:nvCxnSpPr>
        <p:spPr>
          <a:xfrm rot="5400000" flipH="1" flipV="1">
            <a:off x="14505572" y="12389270"/>
            <a:ext cx="4294591" cy="7798937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37F3ABDD-8EF8-4F29-9D75-53C6292DA222}"/>
              </a:ext>
            </a:extLst>
          </p:cNvPr>
          <p:cNvCxnSpPr>
            <a:cxnSpLocks/>
            <a:stCxn id="44" idx="7"/>
          </p:cNvCxnSpPr>
          <p:nvPr/>
        </p:nvCxnSpPr>
        <p:spPr>
          <a:xfrm rot="5400000" flipH="1" flipV="1">
            <a:off x="16857030" y="11241544"/>
            <a:ext cx="4245027" cy="1062212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44A341E-67A6-45B9-8EFD-D1316C552686}"/>
              </a:ext>
            </a:extLst>
          </p:cNvPr>
          <p:cNvCxnSpPr>
            <a:cxnSpLocks/>
            <a:stCxn id="44" idx="6"/>
          </p:cNvCxnSpPr>
          <p:nvPr/>
        </p:nvCxnSpPr>
        <p:spPr>
          <a:xfrm flipV="1">
            <a:off x="14047520" y="14374391"/>
            <a:ext cx="14448993" cy="487793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/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/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/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/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7EB4910-E787-4742-A6F6-BCAECB08653C}"/>
              </a:ext>
            </a:extLst>
          </p:cNvPr>
          <p:cNvCxnSpPr>
            <a:cxnSpLocks/>
            <a:stCxn id="75" idx="0"/>
            <a:endCxn id="66" idx="4"/>
          </p:cNvCxnSpPr>
          <p:nvPr/>
        </p:nvCxnSpPr>
        <p:spPr>
          <a:xfrm rot="16200000" flipV="1">
            <a:off x="17079610" y="6856621"/>
            <a:ext cx="1141835" cy="49317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/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85600F89-1EE3-45E7-9601-99B4E9085A38}"/>
              </a:ext>
            </a:extLst>
          </p:cNvPr>
          <p:cNvCxnSpPr>
            <a:cxnSpLocks/>
            <a:stCxn id="30" idx="0"/>
            <a:endCxn id="66" idx="3"/>
          </p:cNvCxnSpPr>
          <p:nvPr/>
        </p:nvCxnSpPr>
        <p:spPr>
          <a:xfrm rot="5400000" flipH="1" flipV="1">
            <a:off x="15889072" y="6464828"/>
            <a:ext cx="771410" cy="42816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BB0358-D937-4BCA-B742-6B65DCCFDD0E}"/>
              </a:ext>
            </a:extLst>
          </p:cNvPr>
          <p:cNvCxnSpPr/>
          <p:nvPr/>
        </p:nvCxnSpPr>
        <p:spPr>
          <a:xfrm>
            <a:off x="17969306" y="6678909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925B90-01EC-4DF4-ADB9-5C4C7E5B83E5}"/>
              </a:ext>
            </a:extLst>
          </p:cNvPr>
          <p:cNvCxnSpPr>
            <a:cxnSpLocks/>
          </p:cNvCxnSpPr>
          <p:nvPr/>
        </p:nvCxnSpPr>
        <p:spPr>
          <a:xfrm>
            <a:off x="1799938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D74A368-6A15-483D-AF32-EC2EFCBE6C8A}"/>
              </a:ext>
            </a:extLst>
          </p:cNvPr>
          <p:cNvCxnSpPr>
            <a:cxnSpLocks/>
          </p:cNvCxnSpPr>
          <p:nvPr/>
        </p:nvCxnSpPr>
        <p:spPr>
          <a:xfrm flipH="1">
            <a:off x="13668481" y="14314859"/>
            <a:ext cx="1266719" cy="68775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715A85FE-43BD-49E0-9C2D-5B5F32A33022}"/>
              </a:ext>
            </a:extLst>
          </p:cNvPr>
          <p:cNvCxnSpPr>
            <a:cxnSpLocks/>
            <a:stCxn id="79" idx="0"/>
            <a:endCxn id="67" idx="4"/>
          </p:cNvCxnSpPr>
          <p:nvPr/>
        </p:nvCxnSpPr>
        <p:spPr>
          <a:xfrm rot="16200000" flipV="1">
            <a:off x="20702603" y="6756411"/>
            <a:ext cx="1365145" cy="47028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/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487F7903-F804-4B34-9A51-4FE61A5663B5}"/>
              </a:ext>
            </a:extLst>
          </p:cNvPr>
          <p:cNvCxnSpPr>
            <a:cxnSpLocks/>
            <a:stCxn id="102" idx="0"/>
            <a:endCxn id="67" idx="3"/>
          </p:cNvCxnSpPr>
          <p:nvPr/>
        </p:nvCxnSpPr>
        <p:spPr>
          <a:xfrm rot="5400000" flipH="1" flipV="1">
            <a:off x="19579541" y="6480851"/>
            <a:ext cx="1066366" cy="24445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037EEE2-5CD6-482C-9110-0B17270A926F}"/>
              </a:ext>
            </a:extLst>
          </p:cNvPr>
          <p:cNvCxnSpPr/>
          <p:nvPr/>
        </p:nvCxnSpPr>
        <p:spPr>
          <a:xfrm>
            <a:off x="21735348" y="6579287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8ADB25A-225C-4991-BC2D-359DEA7A4CE8}"/>
              </a:ext>
            </a:extLst>
          </p:cNvPr>
          <p:cNvCxnSpPr>
            <a:cxnSpLocks/>
          </p:cNvCxnSpPr>
          <p:nvPr/>
        </p:nvCxnSpPr>
        <p:spPr>
          <a:xfrm>
            <a:off x="2173534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D3955D-EE9C-4AF4-8C63-9DD147E91788}"/>
              </a:ext>
            </a:extLst>
          </p:cNvPr>
          <p:cNvCxnSpPr>
            <a:cxnSpLocks/>
          </p:cNvCxnSpPr>
          <p:nvPr/>
        </p:nvCxnSpPr>
        <p:spPr>
          <a:xfrm flipH="1">
            <a:off x="18563125" y="13803578"/>
            <a:ext cx="1742400" cy="177904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00CD01-CF81-4226-AECE-BF16AD5CEE13}"/>
              </a:ext>
            </a:extLst>
          </p:cNvPr>
          <p:cNvCxnSpPr>
            <a:cxnSpLocks/>
          </p:cNvCxnSpPr>
          <p:nvPr/>
        </p:nvCxnSpPr>
        <p:spPr>
          <a:xfrm flipH="1">
            <a:off x="18698061" y="12816319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976ECC2-7EAB-4051-B8E4-73AD213F8997}"/>
              </a:ext>
            </a:extLst>
          </p:cNvPr>
          <p:cNvSpPr txBox="1"/>
          <p:nvPr/>
        </p:nvSpPr>
        <p:spPr>
          <a:xfrm>
            <a:off x="13299645" y="13612449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t=1,2,3,4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6C048C3-340E-4F1C-BB5F-75E86663AD4D}"/>
              </a:ext>
            </a:extLst>
          </p:cNvPr>
          <p:cNvCxnSpPr>
            <a:cxnSpLocks/>
          </p:cNvCxnSpPr>
          <p:nvPr/>
        </p:nvCxnSpPr>
        <p:spPr>
          <a:xfrm flipH="1">
            <a:off x="13768651" y="15400775"/>
            <a:ext cx="1145306" cy="84724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160BC82-9733-47A5-AB86-930BE4DCE292}"/>
              </a:ext>
            </a:extLst>
          </p:cNvPr>
          <p:cNvSpPr txBox="1"/>
          <p:nvPr/>
        </p:nvSpPr>
        <p:spPr>
          <a:xfrm>
            <a:off x="14859552" y="14642820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t=2,3,4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F0E76AC-BC4B-4611-82A0-38A2DBBF212A}"/>
              </a:ext>
            </a:extLst>
          </p:cNvPr>
          <p:cNvCxnSpPr>
            <a:cxnSpLocks/>
          </p:cNvCxnSpPr>
          <p:nvPr/>
        </p:nvCxnSpPr>
        <p:spPr>
          <a:xfrm flipH="1">
            <a:off x="14481562" y="16160401"/>
            <a:ext cx="1085763" cy="66033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9AF6AB-6692-4E77-B436-4BB0468A24F9}"/>
              </a:ext>
            </a:extLst>
          </p:cNvPr>
          <p:cNvSpPr txBox="1"/>
          <p:nvPr/>
        </p:nvSpPr>
        <p:spPr>
          <a:xfrm>
            <a:off x="15512919" y="15402446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t=3,4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0D0A802-3020-47DE-9B7D-BAEEE71709D1}"/>
              </a:ext>
            </a:extLst>
          </p:cNvPr>
          <p:cNvCxnSpPr>
            <a:cxnSpLocks/>
          </p:cNvCxnSpPr>
          <p:nvPr/>
        </p:nvCxnSpPr>
        <p:spPr>
          <a:xfrm flipH="1">
            <a:off x="15758405" y="18765947"/>
            <a:ext cx="1137019" cy="268506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AA30528-EA3F-4681-A701-9B828D192C0C}"/>
              </a:ext>
            </a:extLst>
          </p:cNvPr>
          <p:cNvSpPr txBox="1"/>
          <p:nvPr/>
        </p:nvSpPr>
        <p:spPr>
          <a:xfrm>
            <a:off x="17012504" y="18260902"/>
            <a:ext cx="13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/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CC68CC91-5466-4128-A160-8067E0973CA4}"/>
              </a:ext>
            </a:extLst>
          </p:cNvPr>
          <p:cNvCxnSpPr>
            <a:cxnSpLocks/>
            <a:stCxn id="117" idx="0"/>
            <a:endCxn id="68" idx="3"/>
          </p:cNvCxnSpPr>
          <p:nvPr/>
        </p:nvCxnSpPr>
        <p:spPr>
          <a:xfrm rot="5400000" flipH="1" flipV="1">
            <a:off x="23258613" y="6624546"/>
            <a:ext cx="1319083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CBF11175-FB13-4E02-AAD1-D058495A6D53}"/>
              </a:ext>
            </a:extLst>
          </p:cNvPr>
          <p:cNvCxnSpPr>
            <a:cxnSpLocks/>
            <a:stCxn id="81" idx="0"/>
            <a:endCxn id="68" idx="4"/>
          </p:cNvCxnSpPr>
          <p:nvPr/>
        </p:nvCxnSpPr>
        <p:spPr>
          <a:xfrm rot="16200000" flipV="1">
            <a:off x="24403817" y="6759288"/>
            <a:ext cx="1407146" cy="4225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9778802A-0EBE-4637-8D21-2A5AAADCBBB2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28336602" y="6551947"/>
            <a:ext cx="1614934" cy="5668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/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1A22121D-C738-490D-88FC-AE27712B21C0}"/>
              </a:ext>
            </a:extLst>
          </p:cNvPr>
          <p:cNvCxnSpPr>
            <a:cxnSpLocks/>
            <a:stCxn id="121" idx="0"/>
          </p:cNvCxnSpPr>
          <p:nvPr/>
        </p:nvCxnSpPr>
        <p:spPr>
          <a:xfrm rot="5400000" flipH="1" flipV="1">
            <a:off x="27094817" y="6612096"/>
            <a:ext cx="1536925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1DD0AE-25B1-408A-A087-9E861C5016CF}"/>
              </a:ext>
            </a:extLst>
          </p:cNvPr>
          <p:cNvCxnSpPr/>
          <p:nvPr/>
        </p:nvCxnSpPr>
        <p:spPr>
          <a:xfrm>
            <a:off x="25302406" y="6520640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A7170BE-6939-4FEB-B0EF-ADF0EA27A799}"/>
              </a:ext>
            </a:extLst>
          </p:cNvPr>
          <p:cNvCxnSpPr/>
          <p:nvPr/>
        </p:nvCxnSpPr>
        <p:spPr>
          <a:xfrm>
            <a:off x="29417374" y="6500605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7513A06-5D4A-4F46-9DD8-49DED412D70D}"/>
              </a:ext>
            </a:extLst>
          </p:cNvPr>
          <p:cNvCxnSpPr>
            <a:cxnSpLocks/>
          </p:cNvCxnSpPr>
          <p:nvPr/>
        </p:nvCxnSpPr>
        <p:spPr>
          <a:xfrm>
            <a:off x="2552842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70FA2B-4762-464E-8ECB-1E11A1896521}"/>
              </a:ext>
            </a:extLst>
          </p:cNvPr>
          <p:cNvCxnSpPr>
            <a:cxnSpLocks/>
          </p:cNvCxnSpPr>
          <p:nvPr/>
        </p:nvCxnSpPr>
        <p:spPr>
          <a:xfrm>
            <a:off x="29568624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E8EB80C-5C8D-481C-9E84-4155A5E1FD5B}"/>
              </a:ext>
            </a:extLst>
          </p:cNvPr>
          <p:cNvCxnSpPr>
            <a:cxnSpLocks/>
          </p:cNvCxnSpPr>
          <p:nvPr/>
        </p:nvCxnSpPr>
        <p:spPr>
          <a:xfrm flipH="1">
            <a:off x="22187392" y="12791806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4BFAACD-2FD5-4385-BC54-5A322C442927}"/>
              </a:ext>
            </a:extLst>
          </p:cNvPr>
          <p:cNvCxnSpPr>
            <a:cxnSpLocks/>
          </p:cNvCxnSpPr>
          <p:nvPr/>
        </p:nvCxnSpPr>
        <p:spPr>
          <a:xfrm flipH="1">
            <a:off x="26140992" y="12768425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/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B502AB64-E4CD-499B-9D8C-52CB41645E3F}"/>
              </a:ext>
            </a:extLst>
          </p:cNvPr>
          <p:cNvCxnSpPr>
            <a:cxnSpLocks/>
            <a:stCxn id="66" idx="0"/>
            <a:endCxn id="132" idx="2"/>
          </p:cNvCxnSpPr>
          <p:nvPr/>
        </p:nvCxnSpPr>
        <p:spPr>
          <a:xfrm rot="5400000" flipH="1" flipV="1">
            <a:off x="18707658" y="1922231"/>
            <a:ext cx="1673762" cy="4281199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BD7293AA-064F-4E5C-AF35-674F96DE32BA}"/>
              </a:ext>
            </a:extLst>
          </p:cNvPr>
          <p:cNvCxnSpPr>
            <a:cxnSpLocks/>
            <a:stCxn id="67" idx="0"/>
            <a:endCxn id="132" idx="3"/>
          </p:cNvCxnSpPr>
          <p:nvPr/>
        </p:nvCxnSpPr>
        <p:spPr>
          <a:xfrm rot="5400000" flipH="1" flipV="1">
            <a:off x="21170481" y="3782705"/>
            <a:ext cx="873249" cy="91414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4E345924-C2B2-4FD8-BD53-B0ECE85C110D}"/>
              </a:ext>
            </a:extLst>
          </p:cNvPr>
          <p:cNvCxnSpPr>
            <a:cxnSpLocks/>
            <a:stCxn id="68" idx="0"/>
            <a:endCxn id="132" idx="5"/>
          </p:cNvCxnSpPr>
          <p:nvPr/>
        </p:nvCxnSpPr>
        <p:spPr>
          <a:xfrm rot="16200000" flipV="1">
            <a:off x="23979610" y="3717884"/>
            <a:ext cx="831248" cy="100178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6FEB443C-1713-43AC-9A12-D31144760A6A}"/>
              </a:ext>
            </a:extLst>
          </p:cNvPr>
          <p:cNvCxnSpPr>
            <a:cxnSpLocks/>
            <a:stCxn id="69" idx="1"/>
            <a:endCxn id="132" idx="6"/>
          </p:cNvCxnSpPr>
          <p:nvPr/>
        </p:nvCxnSpPr>
        <p:spPr>
          <a:xfrm rot="16200000" flipV="1">
            <a:off x="25303120" y="2196211"/>
            <a:ext cx="1612713" cy="3672190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12" grpId="0"/>
      <p:bldP spid="114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41D49648-FF66-45FB-A59D-8CA808A5607B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3BDFC06-56BA-457C-B50E-17557E9896C4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10FF098C-F1AA-4A28-90FD-1C76C1F1083F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same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24574500" y="12096750"/>
            <a:ext cx="918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trigger word detection</a:t>
            </a:r>
          </a:p>
        </p:txBody>
      </p:sp>
    </p:spTree>
    <p:extLst>
      <p:ext uri="{BB962C8B-B14F-4D97-AF65-F5344CB8AC3E}">
        <p14:creationId xmlns:p14="http://schemas.microsoft.com/office/powerpoint/2010/main" val="20048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66174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non-causal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  <a:p>
            <a:endParaRPr lang="en-US" dirty="0"/>
          </a:p>
          <a:p>
            <a:r>
              <a:rPr lang="en-US" dirty="0"/>
              <a:t>Better balanced for all time steps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A25FE9D-8952-4FC9-94F6-5B2901C3CC58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8BBE317-F605-40FB-AB57-3BD27C41E233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A2CCB095-9DF9-408A-A10C-F2B26468848E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616294-19C5-4989-80AB-E70A658479EE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FB0724-03A5-4928-B4C3-18A4DDC4EEB1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43599AF-07BF-4625-B0A4-B21B4376CD95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67DCF3C-70E8-4B59-BE4E-72C0652BC780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E3133844-5B09-4F0A-A672-5F38A2251277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95D9203-CBF5-4537-BF63-23ECFF5F7D45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00FC7-DC76-49F6-A4FB-0FA61778325E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7DC363-3621-4410-87FE-0DD0D5801C6D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80CE3C-1FF5-4729-9F81-95FA2167546E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195155-3FF2-49EB-BF7E-9412F93B323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A08A3D-30F2-4823-A363-8D08ED1D704E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CA6D1F9-27C3-4E3C-82A8-4F89796C620C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Right 50">
            <a:extLst>
              <a:ext uri="{FF2B5EF4-FFF2-40B4-BE49-F238E27FC236}">
                <a16:creationId xmlns:a16="http://schemas.microsoft.com/office/drawing/2014/main" id="{69B132A7-3BBF-489B-909B-2FC6938BEAC9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row: Right 52">
            <a:extLst>
              <a:ext uri="{FF2B5EF4-FFF2-40B4-BE49-F238E27FC236}">
                <a16:creationId xmlns:a16="http://schemas.microsoft.com/office/drawing/2014/main" id="{5D49A34D-7F0A-4DE3-8E94-712E11EE8BF6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FF2A25-057B-42AD-B40F-BA5C0400F0E4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1AB2FEE-FA05-4FFC-A013-62AA19E4BF57}"/>
              </a:ext>
            </a:extLst>
          </p:cNvPr>
          <p:cNvSpPr/>
          <p:nvPr/>
        </p:nvSpPr>
        <p:spPr bwMode="auto">
          <a:xfrm>
            <a:off x="11142772" y="4365045"/>
            <a:ext cx="5188688" cy="1057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Global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/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300942F-1A47-4414-A2C3-1A4773852AEC}"/>
              </a:ext>
            </a:extLst>
          </p:cNvPr>
          <p:cNvCxnSpPr>
            <a:cxnSpLocks/>
          </p:cNvCxnSpPr>
          <p:nvPr/>
        </p:nvCxnSpPr>
        <p:spPr>
          <a:xfrm>
            <a:off x="16331460" y="4893598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07CEF8-E095-4C2F-B1EE-DF966D5F870D}"/>
              </a:ext>
            </a:extLst>
          </p:cNvPr>
          <p:cNvCxnSpPr>
            <a:cxnSpLocks/>
            <a:stCxn id="33" idx="0"/>
            <a:endCxn id="2" idx="1"/>
          </p:cNvCxnSpPr>
          <p:nvPr/>
        </p:nvCxnSpPr>
        <p:spPr>
          <a:xfrm flipV="1">
            <a:off x="6737964" y="4893599"/>
            <a:ext cx="4404808" cy="13828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4B550AC-C6D3-49F2-AD11-C53E7C94776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0522654" y="5342284"/>
            <a:ext cx="1917439" cy="93412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241174-9D5B-4316-945C-C4B8FF0B2593}"/>
              </a:ext>
            </a:extLst>
          </p:cNvPr>
          <p:cNvCxnSpPr>
            <a:cxnSpLocks/>
            <a:stCxn id="40" idx="0"/>
            <a:endCxn id="2" idx="2"/>
          </p:cNvCxnSpPr>
          <p:nvPr/>
        </p:nvCxnSpPr>
        <p:spPr>
          <a:xfrm flipH="1" flipV="1">
            <a:off x="13737116" y="5422153"/>
            <a:ext cx="544955" cy="8542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B6828A-38CE-4F3D-B1C3-9E3D5A250551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15638627" y="5415694"/>
            <a:ext cx="5749984" cy="128362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680251E-7E83-408E-B45D-8C0F49D03826}"/>
              </a:ext>
            </a:extLst>
          </p:cNvPr>
          <p:cNvSpPr txBox="1"/>
          <p:nvPr/>
        </p:nvSpPr>
        <p:spPr>
          <a:xfrm>
            <a:off x="15837170" y="6057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4026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 or video generator, with input being a latent variable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/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Self-regression: Sample from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and feed it as the next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until &lt;EOS&gt; token is reached   </a:t>
                </a:r>
                <a:r>
                  <a:rPr lang="en-US" dirty="0" err="1"/>
                  <a:t>np.random.choice</a:t>
                </a:r>
                <a:r>
                  <a:rPr lang="en-US" dirty="0"/>
                  <a:t>(p=prob)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blipFill>
                <a:blip r:embed="rId13"/>
                <a:stretch>
                  <a:fillRect l="-1098" t="-9722" r="-1305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62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11330519" y="1182273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11699543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15532842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9332848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7280099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6821878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12637218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6470517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20270523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25168927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22811165" y="857008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0251731" y="922536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1133052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1511521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8874627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13565270" y="483314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734996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2527731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22697302" y="420350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/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97956C-68BD-403C-A468-40A631D74FC1}"/>
              </a:ext>
            </a:extLst>
          </p:cNvPr>
          <p:cNvSpPr txBox="1"/>
          <p:nvPr/>
        </p:nvSpPr>
        <p:spPr>
          <a:xfrm>
            <a:off x="7277100" y="17506950"/>
            <a:ext cx="1076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rule of joint probability</a:t>
            </a:r>
          </a:p>
        </p:txBody>
      </p:sp>
    </p:spTree>
    <p:extLst>
      <p:ext uri="{BB962C8B-B14F-4D97-AF65-F5344CB8AC3E}">
        <p14:creationId xmlns:p14="http://schemas.microsoft.com/office/powerpoint/2010/main" val="285624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input label and seq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music, with input being a latent variable and label being its style (classical, pop, …)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0630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encoder-decoder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2940512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3309536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7142835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0942841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17556592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4247211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8080510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1880516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5445420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4421158" y="1149688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6725203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0532341" y="147495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17113167" y="1474954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861724" y="1215216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6926249" y="17250851"/>
            <a:ext cx="1024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variable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16824569" y="17254458"/>
            <a:ext cx="918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machine translation, video captioning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/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AD2A7974-CA68-41C5-9474-F7F540E5D9E2}"/>
              </a:ext>
            </a:extLst>
          </p:cNvPr>
          <p:cNvSpPr/>
          <p:nvPr/>
        </p:nvSpPr>
        <p:spPr bwMode="auto">
          <a:xfrm>
            <a:off x="19379384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5C9E42-DA24-4787-9DE0-899FB2494742}"/>
              </a:ext>
            </a:extLst>
          </p:cNvPr>
          <p:cNvSpPr/>
          <p:nvPr/>
        </p:nvSpPr>
        <p:spPr bwMode="auto">
          <a:xfrm>
            <a:off x="23212683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B62CE6-FBEB-4A04-BF86-6CA60BCAE916}"/>
              </a:ext>
            </a:extLst>
          </p:cNvPr>
          <p:cNvSpPr/>
          <p:nvPr/>
        </p:nvSpPr>
        <p:spPr bwMode="auto">
          <a:xfrm>
            <a:off x="27012689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8D9287-9343-4335-9F57-536B826AFD15}"/>
              </a:ext>
            </a:extLst>
          </p:cNvPr>
          <p:cNvSpPr/>
          <p:nvPr/>
        </p:nvSpPr>
        <p:spPr bwMode="auto">
          <a:xfrm>
            <a:off x="34959940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298259E-68A2-42A7-8C69-3B547F2D8374}"/>
              </a:ext>
            </a:extLst>
          </p:cNvPr>
          <p:cNvSpPr/>
          <p:nvPr/>
        </p:nvSpPr>
        <p:spPr bwMode="auto">
          <a:xfrm rot="16200000">
            <a:off x="34501719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/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390979-DA27-4AE2-807B-B2C0C46C7205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20317059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D5AC2E-9EF9-4ADD-A353-5F4262332432}"/>
              </a:ext>
            </a:extLst>
          </p:cNvPr>
          <p:cNvCxnSpPr/>
          <p:nvPr/>
        </p:nvCxnSpPr>
        <p:spPr>
          <a:xfrm>
            <a:off x="24150358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030FE6-E35F-44B8-BC1B-261BBA1C8768}"/>
              </a:ext>
            </a:extLst>
          </p:cNvPr>
          <p:cNvCxnSpPr>
            <a:cxnSpLocks/>
          </p:cNvCxnSpPr>
          <p:nvPr/>
        </p:nvCxnSpPr>
        <p:spPr>
          <a:xfrm>
            <a:off x="27950364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72C784-DF49-4828-B89B-25B67C4C9DAB}"/>
              </a:ext>
            </a:extLst>
          </p:cNvPr>
          <p:cNvCxnSpPr>
            <a:cxnSpLocks/>
          </p:cNvCxnSpPr>
          <p:nvPr/>
        </p:nvCxnSpPr>
        <p:spPr>
          <a:xfrm>
            <a:off x="32848768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14EF644-FB0F-4B01-8268-F38619C8E5D8}"/>
              </a:ext>
            </a:extLst>
          </p:cNvPr>
          <p:cNvSpPr txBox="1"/>
          <p:nvPr/>
        </p:nvSpPr>
        <p:spPr>
          <a:xfrm>
            <a:off x="30491006" y="774591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84B4B0B-7A55-4617-AF75-B38CA24F1E88}"/>
              </a:ext>
            </a:extLst>
          </p:cNvPr>
          <p:cNvSpPr/>
          <p:nvPr/>
        </p:nvSpPr>
        <p:spPr bwMode="auto">
          <a:xfrm rot="16200000">
            <a:off x="1901036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/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0CD7E5E4-B9B0-47AF-98FA-671B354AD5E3}"/>
              </a:ext>
            </a:extLst>
          </p:cNvPr>
          <p:cNvSpPr/>
          <p:nvPr/>
        </p:nvSpPr>
        <p:spPr bwMode="auto">
          <a:xfrm rot="16200000">
            <a:off x="2279505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/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66777671-445A-483E-B6A1-36479311D746}"/>
              </a:ext>
            </a:extLst>
          </p:cNvPr>
          <p:cNvSpPr/>
          <p:nvPr/>
        </p:nvSpPr>
        <p:spPr bwMode="auto">
          <a:xfrm rot="16200000">
            <a:off x="26554468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/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C7559073-6993-469C-B943-A2C49C2BC2B4}"/>
              </a:ext>
            </a:extLst>
          </p:cNvPr>
          <p:cNvCxnSpPr>
            <a:cxnSpLocks/>
            <a:stCxn id="57" idx="3"/>
            <a:endCxn id="40" idx="2"/>
          </p:cNvCxnSpPr>
          <p:nvPr/>
        </p:nvCxnSpPr>
        <p:spPr>
          <a:xfrm>
            <a:off x="21245111" y="4008964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9B7AC3C-5087-4F25-AF94-4984C2D11968}"/>
              </a:ext>
            </a:extLst>
          </p:cNvPr>
          <p:cNvCxnSpPr>
            <a:cxnSpLocks/>
            <a:stCxn id="59" idx="3"/>
            <a:endCxn id="41" idx="2"/>
          </p:cNvCxnSpPr>
          <p:nvPr/>
        </p:nvCxnSpPr>
        <p:spPr>
          <a:xfrm>
            <a:off x="2502980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CD675EA-90AD-408E-8474-E79E2A54C1A7}"/>
              </a:ext>
            </a:extLst>
          </p:cNvPr>
          <p:cNvCxnSpPr>
            <a:cxnSpLocks/>
          </p:cNvCxnSpPr>
          <p:nvPr/>
        </p:nvCxnSpPr>
        <p:spPr>
          <a:xfrm>
            <a:off x="3295715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6FA4D5-3A4A-42BB-AE01-05F760FF27D7}"/>
              </a:ext>
            </a:extLst>
          </p:cNvPr>
          <p:cNvSpPr txBox="1"/>
          <p:nvPr/>
        </p:nvSpPr>
        <p:spPr>
          <a:xfrm>
            <a:off x="30377143" y="337932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BF2D592D-19B4-49BE-B725-AB69007AEC01}"/>
              </a:ext>
            </a:extLst>
          </p:cNvPr>
          <p:cNvCxnSpPr>
            <a:cxnSpLocks/>
            <a:stCxn id="141" idx="3"/>
            <a:endCxn id="39" idx="2"/>
          </p:cNvCxnSpPr>
          <p:nvPr/>
        </p:nvCxnSpPr>
        <p:spPr>
          <a:xfrm flipV="1">
            <a:off x="18494267" y="10349184"/>
            <a:ext cx="1353955" cy="1802981"/>
          </a:xfrm>
          <a:prstGeom prst="curvedConnector2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4CDB802A-C204-4323-B619-49DD375C39CC}"/>
              </a:ext>
            </a:extLst>
          </p:cNvPr>
          <p:cNvSpPr/>
          <p:nvPr/>
        </p:nvSpPr>
        <p:spPr>
          <a:xfrm rot="5400000">
            <a:off x="9840886" y="1447608"/>
            <a:ext cx="2030513" cy="14470911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B059-DC71-4D39-95FA-6E15026E824B}"/>
              </a:ext>
            </a:extLst>
          </p:cNvPr>
          <p:cNvSpPr txBox="1"/>
          <p:nvPr/>
        </p:nvSpPr>
        <p:spPr>
          <a:xfrm>
            <a:off x="9857878" y="6438697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90FA61E8-C021-401D-BF02-4086EEC40BE6}"/>
              </a:ext>
            </a:extLst>
          </p:cNvPr>
          <p:cNvSpPr/>
          <p:nvPr/>
        </p:nvSpPr>
        <p:spPr>
          <a:xfrm rot="16200000">
            <a:off x="26625352" y="6211715"/>
            <a:ext cx="2030513" cy="15536536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4F6AF6-E039-4AC6-B378-C8B12E244D69}"/>
              </a:ext>
            </a:extLst>
          </p:cNvPr>
          <p:cNvSpPr txBox="1"/>
          <p:nvPr/>
        </p:nvSpPr>
        <p:spPr>
          <a:xfrm>
            <a:off x="26583508" y="15003662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1683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0EC5B27D-B1DC-4A00-9A06-DA3DD591ACA5}"/>
              </a:ext>
            </a:extLst>
          </p:cNvPr>
          <p:cNvSpPr/>
          <p:nvPr/>
        </p:nvSpPr>
        <p:spPr bwMode="auto">
          <a:xfrm rot="16200000">
            <a:off x="4421793" y="118944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0314143-7821-4772-A09A-3AF21F6806B9}"/>
              </a:ext>
            </a:extLst>
          </p:cNvPr>
          <p:cNvSpPr/>
          <p:nvPr/>
        </p:nvSpPr>
        <p:spPr bwMode="auto">
          <a:xfrm rot="16200000">
            <a:off x="4421794" y="60230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/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/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/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/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65EA2810-A49D-4617-9055-8B78B572509C}"/>
              </a:ext>
            </a:extLst>
          </p:cNvPr>
          <p:cNvSpPr/>
          <p:nvPr/>
        </p:nvSpPr>
        <p:spPr bwMode="auto">
          <a:xfrm rot="16200000">
            <a:off x="12704332" y="60230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/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Arrow: Right 80">
            <a:extLst>
              <a:ext uri="{FF2B5EF4-FFF2-40B4-BE49-F238E27FC236}">
                <a16:creationId xmlns:a16="http://schemas.microsoft.com/office/drawing/2014/main" id="{EBCD9CDA-7A09-459D-8A78-4B8827EDD901}"/>
              </a:ext>
            </a:extLst>
          </p:cNvPr>
          <p:cNvSpPr/>
          <p:nvPr/>
        </p:nvSpPr>
        <p:spPr bwMode="auto">
          <a:xfrm rot="16200000">
            <a:off x="25788557" y="602301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/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D95198-01D0-411D-98C9-523D47AFBC65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10259633" y="9297037"/>
            <a:ext cx="2862330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F64F491-549E-49C5-BC59-C8F7F4FF2DC6}"/>
              </a:ext>
            </a:extLst>
          </p:cNvPr>
          <p:cNvCxnSpPr/>
          <p:nvPr/>
        </p:nvCxnSpPr>
        <p:spPr>
          <a:xfrm>
            <a:off x="18590075" y="9297038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491418-734A-4E65-BD29-16B78F69C22D}"/>
              </a:ext>
            </a:extLst>
          </p:cNvPr>
          <p:cNvCxnSpPr>
            <a:cxnSpLocks/>
          </p:cNvCxnSpPr>
          <p:nvPr/>
        </p:nvCxnSpPr>
        <p:spPr>
          <a:xfrm>
            <a:off x="24135606" y="9297035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871F4A0-212F-470F-A4FD-1D660E3CEEF9}"/>
              </a:ext>
            </a:extLst>
          </p:cNvPr>
          <p:cNvSpPr txBox="1"/>
          <p:nvPr/>
        </p:nvSpPr>
        <p:spPr>
          <a:xfrm>
            <a:off x="21777844" y="864175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0A8AB90-72C4-4420-9F23-B4D4104AEED8}"/>
              </a:ext>
            </a:extLst>
          </p:cNvPr>
          <p:cNvSpPr/>
          <p:nvPr/>
        </p:nvSpPr>
        <p:spPr bwMode="auto">
          <a:xfrm rot="16200000">
            <a:off x="12704332" y="1189441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/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F7A6B4C6-032C-480C-9985-E81B6D54FC17}"/>
              </a:ext>
            </a:extLst>
          </p:cNvPr>
          <p:cNvSpPr/>
          <p:nvPr/>
        </p:nvSpPr>
        <p:spPr bwMode="auto">
          <a:xfrm rot="16200000">
            <a:off x="25803353" y="1189441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/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/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/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665621-C162-40B9-A2E0-E5AF1697DEF6}"/>
              </a:ext>
            </a:extLst>
          </p:cNvPr>
          <p:cNvCxnSpPr>
            <a:cxnSpLocks/>
          </p:cNvCxnSpPr>
          <p:nvPr/>
        </p:nvCxnSpPr>
        <p:spPr>
          <a:xfrm>
            <a:off x="3343005" y="929703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/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/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/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/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DA5A07-9261-4FE1-AAC1-932AEA4D2589}"/>
              </a:ext>
            </a:extLst>
          </p:cNvPr>
          <p:cNvCxnSpPr>
            <a:cxnSpLocks/>
            <a:endCxn id="106" idx="6"/>
          </p:cNvCxnSpPr>
          <p:nvPr/>
        </p:nvCxnSpPr>
        <p:spPr>
          <a:xfrm rot="10800000">
            <a:off x="24978056" y="4513387"/>
            <a:ext cx="1192433" cy="38947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093C6E14-0220-4924-B2D5-085BE90EC17C}"/>
              </a:ext>
            </a:extLst>
          </p:cNvPr>
          <p:cNvCxnSpPr>
            <a:cxnSpLocks/>
            <a:endCxn id="106" idx="5"/>
          </p:cNvCxnSpPr>
          <p:nvPr/>
        </p:nvCxnSpPr>
        <p:spPr>
          <a:xfrm rot="5400000" flipH="1" flipV="1">
            <a:off x="23826345" y="5594607"/>
            <a:ext cx="1276687" cy="26865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/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BC96AC06-6DAD-4292-BA1E-3BD13F5B15C2}"/>
              </a:ext>
            </a:extLst>
          </p:cNvPr>
          <p:cNvCxnSpPr>
            <a:cxnSpLocks/>
            <a:stCxn id="106" idx="2"/>
            <a:endCxn id="111" idx="6"/>
          </p:cNvCxnSpPr>
          <p:nvPr/>
        </p:nvCxnSpPr>
        <p:spPr>
          <a:xfrm rot="10800000">
            <a:off x="19283759" y="3837977"/>
            <a:ext cx="3106055" cy="67541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/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11ED6D-F6E9-4B93-94BD-71505BFD189A}"/>
              </a:ext>
            </a:extLst>
          </p:cNvPr>
          <p:cNvCxnSpPr>
            <a:stCxn id="111" idx="2"/>
          </p:cNvCxnSpPr>
          <p:nvPr/>
        </p:nvCxnSpPr>
        <p:spPr>
          <a:xfrm flipH="1">
            <a:off x="5815833" y="3837977"/>
            <a:ext cx="10879683" cy="545905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DAC23D1-9EBF-4DE9-AD93-7DC372FC99CF}"/>
              </a:ext>
            </a:extLst>
          </p:cNvPr>
          <p:cNvSpPr txBox="1"/>
          <p:nvPr/>
        </p:nvSpPr>
        <p:spPr>
          <a:xfrm>
            <a:off x="15856019" y="11733551"/>
            <a:ext cx="13757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theory, remember all history</a:t>
            </a:r>
          </a:p>
          <a:p>
            <a:r>
              <a:rPr lang="en-US" dirty="0"/>
              <a:t>In reality,  remember short history</a:t>
            </a:r>
          </a:p>
        </p:txBody>
      </p:sp>
    </p:spTree>
    <p:extLst>
      <p:ext uri="{BB962C8B-B14F-4D97-AF65-F5344CB8AC3E}">
        <p14:creationId xmlns:p14="http://schemas.microsoft.com/office/powerpoint/2010/main" val="216455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/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40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Vanilla RNN and backprop through time</a:t>
            </a:r>
          </a:p>
          <a:p>
            <a:r>
              <a:rPr lang="en-US" sz="8800" dirty="0"/>
              <a:t>Variation of RNNs</a:t>
            </a:r>
          </a:p>
          <a:p>
            <a:r>
              <a:rPr lang="en-US" sz="8800" dirty="0"/>
              <a:t>LSTM and GRU</a:t>
            </a:r>
          </a:p>
          <a:p>
            <a:r>
              <a:rPr lang="en-US" sz="8800" dirty="0"/>
              <a:t>Multi-layer RNN and bidirectional RNN</a:t>
            </a:r>
          </a:p>
          <a:p>
            <a:r>
              <a:rPr lang="en-US" sz="8800" dirty="0"/>
              <a:t>Sequence pre-processing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A4E469-4556-4E8C-81B7-24D75066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035" y="10913498"/>
            <a:ext cx="11944350" cy="5543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448DF7-A294-4635-8F0D-FB13ECCCA6EA}"/>
              </a:ext>
            </a:extLst>
          </p:cNvPr>
          <p:cNvCxnSpPr>
            <a:cxnSpLocks/>
          </p:cNvCxnSpPr>
          <p:nvPr/>
        </p:nvCxnSpPr>
        <p:spPr>
          <a:xfrm flipH="1" flipV="1">
            <a:off x="20733488" y="6888728"/>
            <a:ext cx="1063256" cy="33982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95616F-F768-48C8-A6D1-347FF8FBD719}"/>
              </a:ext>
            </a:extLst>
          </p:cNvPr>
          <p:cNvSpPr txBox="1"/>
          <p:nvPr/>
        </p:nvSpPr>
        <p:spPr>
          <a:xfrm>
            <a:off x="29090679" y="10287000"/>
            <a:ext cx="577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cause vanishing gradient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A461D-1B2A-4AAE-8C42-C01B02F1771B}"/>
              </a:ext>
            </a:extLst>
          </p:cNvPr>
          <p:cNvCxnSpPr>
            <a:cxnSpLocks/>
          </p:cNvCxnSpPr>
          <p:nvPr/>
        </p:nvCxnSpPr>
        <p:spPr>
          <a:xfrm flipV="1">
            <a:off x="9080205" y="6039294"/>
            <a:ext cx="3062176" cy="48742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/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falling into the linear regime of tanh, then minimal eigen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/>
                  <a:t> comes into the play :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&lt;1, vanishing gradient</a:t>
                </a:r>
              </a:p>
              <a:p>
                <a:endParaRPr lang="en-US" dirty="0"/>
              </a:p>
              <a:p>
                <a:r>
                  <a:rPr lang="en-US" dirty="0"/>
                  <a:t>&gt;1 exploding gradient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blipFill>
                <a:blip r:embed="rId5"/>
                <a:stretch>
                  <a:fillRect l="-3768" t="-2532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511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Fix the unstable gradient: skip connections</a:t>
            </a:r>
          </a:p>
        </p:txBody>
      </p:sp>
      <p:pic>
        <p:nvPicPr>
          <p:cNvPr id="23" name="Picture 2" descr="ResNets – Rohan Varma – Software Engineer @ Facebook">
            <a:extLst>
              <a:ext uri="{FF2B5EF4-FFF2-40B4-BE49-F238E27FC236}">
                <a16:creationId xmlns:a16="http://schemas.microsoft.com/office/drawing/2014/main" id="{F9F80C8D-1875-4F49-B108-5C537B15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123338" y="-5620715"/>
            <a:ext cx="4357151" cy="2566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E4FB31-A296-4783-B476-23FF77A12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036" y="10519410"/>
            <a:ext cx="14738215" cy="6920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152535"/>
            <a:ext cx="11993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Deep Residual Learning for Image Recognition. 2015. https://arxiv.org/abs/1512.03385</a:t>
            </a:r>
            <a:endParaRPr lang="en-US" sz="2400" dirty="0">
              <a:latin typeface="Roboto"/>
            </a:endParaRPr>
          </a:p>
          <a:p>
            <a:r>
              <a:rPr lang="en-US" sz="2400" dirty="0">
                <a:latin typeface="Roboto"/>
              </a:rPr>
              <a:t>Visualizing the Loss Landscape of Neural Nets. </a:t>
            </a:r>
            <a:r>
              <a:rPr lang="en-US" sz="2400" dirty="0"/>
              <a:t>https://arxiv.org/pdf/1712.09913.pdf</a:t>
            </a:r>
            <a:endParaRPr lang="en-US" sz="2400" u="none" strike="noStrike" dirty="0">
              <a:effectLst/>
              <a:latin typeface="Roboto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5FF7B-84B9-41F0-9D6C-7A1F4FADD3D6}"/>
              </a:ext>
            </a:extLst>
          </p:cNvPr>
          <p:cNvSpPr txBox="1"/>
          <p:nvPr/>
        </p:nvSpPr>
        <p:spPr>
          <a:xfrm>
            <a:off x="20821650" y="11856183"/>
            <a:ext cx="11487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back to earlier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will learn to utilize these skip connections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944089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20523202" y="5480741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Invented much earlier for RNN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E5EE-0132-43F3-804F-2299859842E3}"/>
              </a:ext>
            </a:extLst>
          </p:cNvPr>
          <p:cNvSpPr/>
          <p:nvPr/>
        </p:nvSpPr>
        <p:spPr>
          <a:xfrm>
            <a:off x="1504950" y="3885337"/>
            <a:ext cx="16427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</a:rPr>
              <a:t>1995-1997: Long Short Term Memory cell (LSTM) was proposed.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/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D409FA-AC4B-4AE8-8525-B5BD402B0581}"/>
              </a:ext>
            </a:extLst>
          </p:cNvPr>
          <p:cNvSpPr/>
          <p:nvPr/>
        </p:nvSpPr>
        <p:spPr bwMode="auto">
          <a:xfrm rot="16200000">
            <a:off x="4563331" y="77368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/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11609F-E3B2-4A59-BE82-617E758BAC4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118632" y="11010899"/>
            <a:ext cx="2862329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4CC0E-6EE7-417A-927D-08ECD6BD24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1309048" y="11010900"/>
            <a:ext cx="203565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331AE8-9366-49F7-A7A9-9864B48505B8}"/>
              </a:ext>
            </a:extLst>
          </p:cNvPr>
          <p:cNvSpPr/>
          <p:nvPr/>
        </p:nvSpPr>
        <p:spPr bwMode="auto">
          <a:xfrm rot="16200000">
            <a:off x="4563331" y="1360827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/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/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/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9414265" y="10794517"/>
            <a:ext cx="1873496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25132977" y="10178073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23116561" y="10794517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25757172" y="11410960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25752886" y="14581913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26381366" y="10794517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 flipV="1">
            <a:off x="28542112" y="10791399"/>
            <a:ext cx="1259286" cy="46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28084912" y="9458217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28084912" y="6748803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28084912" y="4953789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43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3489607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Vanilla RNN: computing cell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801986" y="11952958"/>
            <a:ext cx="2452180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8099382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6082966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8723577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8719291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9347771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>
            <a:off x="11508517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11051317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11051317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11051317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AB7773A-3E0D-4F69-A030-633D20FD7C6F}"/>
              </a:ext>
            </a:extLst>
          </p:cNvPr>
          <p:cNvSpPr/>
          <p:nvPr/>
        </p:nvSpPr>
        <p:spPr bwMode="auto">
          <a:xfrm>
            <a:off x="14855955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C8D72B-C869-467F-B7A9-5C0665FC6BD5}"/>
              </a:ext>
            </a:extLst>
          </p:cNvPr>
          <p:cNvCxnSpPr>
            <a:cxnSpLocks/>
            <a:stCxn id="54" idx="3"/>
            <a:endCxn id="39" idx="2"/>
          </p:cNvCxnSpPr>
          <p:nvPr/>
        </p:nvCxnSpPr>
        <p:spPr>
          <a:xfrm flipV="1">
            <a:off x="14465254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/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47FF1CC-753E-42D5-BA0D-DF5550FE4A68}"/>
              </a:ext>
            </a:extLst>
          </p:cNvPr>
          <p:cNvGrpSpPr/>
          <p:nvPr/>
        </p:nvGrpSpPr>
        <p:grpSpPr>
          <a:xfrm>
            <a:off x="19465730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Plus Sign 43">
              <a:extLst>
                <a:ext uri="{FF2B5EF4-FFF2-40B4-BE49-F238E27FC236}">
                  <a16:creationId xmlns:a16="http://schemas.microsoft.com/office/drawing/2014/main" id="{9E2BEC74-220E-44C2-9768-118158AF11AD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FCCB65-3CA8-47C5-99AF-3A7990C4BF97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17449314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/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660A64-9579-412C-BCD8-7C70E8EB3811}"/>
              </a:ext>
            </a:extLst>
          </p:cNvPr>
          <p:cNvCxnSpPr>
            <a:cxnSpLocks/>
            <a:stCxn id="46" idx="0"/>
            <a:endCxn id="43" idx="4"/>
          </p:cNvCxnSpPr>
          <p:nvPr/>
        </p:nvCxnSpPr>
        <p:spPr>
          <a:xfrm flipV="1">
            <a:off x="20089925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/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0C2F65-A3F4-4BFE-A6DA-DD71880DA938}"/>
              </a:ext>
            </a:extLst>
          </p:cNvPr>
          <p:cNvCxnSpPr>
            <a:cxnSpLocks/>
            <a:stCxn id="50" idx="0"/>
            <a:endCxn id="46" idx="4"/>
          </p:cNvCxnSpPr>
          <p:nvPr/>
        </p:nvCxnSpPr>
        <p:spPr>
          <a:xfrm flipV="1">
            <a:off x="20085639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/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AAC46B-6E49-482A-AE24-7FF11297C0E3}"/>
              </a:ext>
            </a:extLst>
          </p:cNvPr>
          <p:cNvCxnSpPr>
            <a:cxnSpLocks/>
            <a:stCxn id="43" idx="6"/>
            <a:endCxn id="52" idx="2"/>
          </p:cNvCxnSpPr>
          <p:nvPr/>
        </p:nvCxnSpPr>
        <p:spPr>
          <a:xfrm>
            <a:off x="20714119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F8F8A9-0AA4-49DF-9DFD-C1675166A66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2874865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1DB907-7FF1-497C-B483-C75A3E901EFA}"/>
              </a:ext>
            </a:extLst>
          </p:cNvPr>
          <p:cNvCxnSpPr>
            <a:cxnSpLocks/>
            <a:stCxn id="52" idx="0"/>
            <a:endCxn id="59" idx="4"/>
          </p:cNvCxnSpPr>
          <p:nvPr/>
        </p:nvCxnSpPr>
        <p:spPr>
          <a:xfrm flipV="1">
            <a:off x="22417665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/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/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B325997-401D-48E9-A707-8E0A9A204959}"/>
              </a:ext>
            </a:extLst>
          </p:cNvPr>
          <p:cNvCxnSpPr>
            <a:cxnSpLocks/>
            <a:stCxn id="59" idx="0"/>
            <a:endCxn id="60" idx="4"/>
          </p:cNvCxnSpPr>
          <p:nvPr/>
        </p:nvCxnSpPr>
        <p:spPr>
          <a:xfrm flipV="1">
            <a:off x="22417665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63639-82E7-4E2B-A652-846B1A1C2306}"/>
              </a:ext>
            </a:extLst>
          </p:cNvPr>
          <p:cNvCxnSpPr>
            <a:cxnSpLocks/>
          </p:cNvCxnSpPr>
          <p:nvPr/>
        </p:nvCxnSpPr>
        <p:spPr>
          <a:xfrm flipV="1">
            <a:off x="22417665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/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/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6396A943-394D-4AE5-A47B-84E40CA26FDB}"/>
              </a:ext>
            </a:extLst>
          </p:cNvPr>
          <p:cNvSpPr/>
          <p:nvPr/>
        </p:nvSpPr>
        <p:spPr bwMode="auto">
          <a:xfrm>
            <a:off x="26341374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694416-3136-491A-9464-BE8F74678F03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5950673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/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D77F37A-F145-438A-BBA5-182EDB98FAC3}"/>
              </a:ext>
            </a:extLst>
          </p:cNvPr>
          <p:cNvGrpSpPr/>
          <p:nvPr/>
        </p:nvGrpSpPr>
        <p:grpSpPr>
          <a:xfrm>
            <a:off x="30951149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C447B638-21C5-4EDE-89D8-598394F61FCF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D33C287-E040-42F1-9D5A-4D3423AC4C8D}"/>
              </a:ext>
            </a:extLst>
          </p:cNvPr>
          <p:cNvCxnSpPr>
            <a:cxnSpLocks/>
            <a:stCxn id="70" idx="6"/>
            <a:endCxn id="75" idx="2"/>
          </p:cNvCxnSpPr>
          <p:nvPr/>
        </p:nvCxnSpPr>
        <p:spPr>
          <a:xfrm>
            <a:off x="28934733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/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230D58-D0FE-403A-B608-F2357512A850}"/>
              </a:ext>
            </a:extLst>
          </p:cNvPr>
          <p:cNvCxnSpPr>
            <a:cxnSpLocks/>
            <a:stCxn id="78" idx="0"/>
            <a:endCxn id="75" idx="4"/>
          </p:cNvCxnSpPr>
          <p:nvPr/>
        </p:nvCxnSpPr>
        <p:spPr>
          <a:xfrm flipV="1">
            <a:off x="31575344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/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FDFD20-720F-47AC-B863-CDFDD80A5DC9}"/>
              </a:ext>
            </a:extLst>
          </p:cNvPr>
          <p:cNvCxnSpPr>
            <a:cxnSpLocks/>
            <a:stCxn id="80" idx="0"/>
            <a:endCxn id="78" idx="4"/>
          </p:cNvCxnSpPr>
          <p:nvPr/>
        </p:nvCxnSpPr>
        <p:spPr>
          <a:xfrm flipV="1">
            <a:off x="31571058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/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DFC670-3CF3-4ED3-9119-5A2D4B24515B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>
            <a:off x="32199538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46446D-3ABB-4642-A62B-57EFD8C3B446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4360284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0E28BCC-4097-4E17-B59C-3E8CC62CD17A}"/>
              </a:ext>
            </a:extLst>
          </p:cNvPr>
          <p:cNvCxnSpPr>
            <a:cxnSpLocks/>
            <a:stCxn id="82" idx="0"/>
            <a:endCxn id="86" idx="4"/>
          </p:cNvCxnSpPr>
          <p:nvPr/>
        </p:nvCxnSpPr>
        <p:spPr>
          <a:xfrm flipV="1">
            <a:off x="33903084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/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/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854840-7D36-4FBE-9AF9-9069B6910858}"/>
              </a:ext>
            </a:extLst>
          </p:cNvPr>
          <p:cNvCxnSpPr>
            <a:cxnSpLocks/>
            <a:stCxn id="86" idx="0"/>
            <a:endCxn id="87" idx="4"/>
          </p:cNvCxnSpPr>
          <p:nvPr/>
        </p:nvCxnSpPr>
        <p:spPr>
          <a:xfrm flipV="1">
            <a:off x="33903084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1E7A6FE-84DD-49B2-961F-AB69161C8430}"/>
              </a:ext>
            </a:extLst>
          </p:cNvPr>
          <p:cNvCxnSpPr>
            <a:cxnSpLocks/>
          </p:cNvCxnSpPr>
          <p:nvPr/>
        </p:nvCxnSpPr>
        <p:spPr>
          <a:xfrm flipV="1">
            <a:off x="33903084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/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9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/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/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E6EE4F-D6A7-4F56-951F-FB9FCFD09856}"/>
              </a:ext>
            </a:extLst>
          </p:cNvPr>
          <p:cNvCxnSpPr>
            <a:cxnSpLocks/>
          </p:cNvCxnSpPr>
          <p:nvPr/>
        </p:nvCxnSpPr>
        <p:spPr>
          <a:xfrm>
            <a:off x="1371600" y="7112000"/>
            <a:ext cx="34340800" cy="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CDEDB9-3362-4C42-A10C-B9B4438A5B6E}"/>
              </a:ext>
            </a:extLst>
          </p:cNvPr>
          <p:cNvSpPr/>
          <p:nvPr/>
        </p:nvSpPr>
        <p:spPr>
          <a:xfrm>
            <a:off x="27562470" y="4352873"/>
            <a:ext cx="680026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Vanilla 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/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Introduce a memory 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blipFill>
                <a:blip r:embed="rId5"/>
                <a:stretch>
                  <a:fillRect l="-191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/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1) Compute candidate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update memory cell, with learnable parameters to control what to remember, and what to forget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blipFill>
                <a:blip r:embed="rId6"/>
                <a:stretch>
                  <a:fillRect l="-970" t="-9756" r="-1347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/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886370" y="12842113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Add two gets to control whether to update memory cell or keep its previous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  <a:blipFill>
                <a:blip r:embed="rId9"/>
                <a:stretch>
                  <a:fillRect t="-16766" r="-1188" b="-26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/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  <a:blipFill>
                <a:blip r:embed="rId10"/>
                <a:stretch>
                  <a:fillRect t="-18421" r="-10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54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930396" y="4108715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Add one output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  <a:blipFill>
                <a:blip r:embed="rId4"/>
                <a:stretch>
                  <a:fillRect t="-18421" r="-117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EFFAA0E-F511-4039-A2FB-03A44637C6D8}"/>
              </a:ext>
            </a:extLst>
          </p:cNvPr>
          <p:cNvSpPr txBox="1"/>
          <p:nvPr/>
        </p:nvSpPr>
        <p:spPr>
          <a:xfrm>
            <a:off x="1930396" y="8332619"/>
            <a:ext cx="1541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Compute output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/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30CFC6-6E37-45F9-9E84-93E6CCC89BC1}"/>
              </a:ext>
            </a:extLst>
          </p:cNvPr>
          <p:cNvCxnSpPr>
            <a:cxnSpLocks/>
          </p:cNvCxnSpPr>
          <p:nvPr/>
        </p:nvCxnSpPr>
        <p:spPr>
          <a:xfrm>
            <a:off x="20044152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A9BC5-B09E-450C-A894-6803007AE1D1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275AC0-FC38-4EDE-A353-38061069BBBE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6E69C-EFED-4967-8F60-512E9E86F1D9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/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dirty="0"/>
                  <a:t> are vectors, same size as memory cell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element-wise multiplication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  <a:blipFill>
                <a:blip r:embed="rId13"/>
                <a:stretch>
                  <a:fillRect l="-2098" t="-6588" b="-1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/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415A91A-2D14-4BD3-A20E-CDCC44C75233}"/>
              </a:ext>
            </a:extLst>
          </p:cNvPr>
          <p:cNvSpPr txBox="1"/>
          <p:nvPr/>
        </p:nvSpPr>
        <p:spPr>
          <a:xfrm>
            <a:off x="8477250" y="11239500"/>
            <a:ext cx="186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602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computing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/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/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6AFA345-358D-4B4E-A84A-9571F92A91BE}"/>
              </a:ext>
            </a:extLst>
          </p:cNvPr>
          <p:cNvGrpSpPr/>
          <p:nvPr/>
        </p:nvGrpSpPr>
        <p:grpSpPr>
          <a:xfrm>
            <a:off x="93429" y="3314975"/>
            <a:ext cx="19900898" cy="14554447"/>
            <a:chOff x="93429" y="3314975"/>
            <a:chExt cx="19900898" cy="1455444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D68E9E1-FDC5-4B3C-880E-191BB73E853A}"/>
                </a:ext>
              </a:extLst>
            </p:cNvPr>
            <p:cNvSpPr/>
            <p:nvPr/>
          </p:nvSpPr>
          <p:spPr bwMode="auto">
            <a:xfrm>
              <a:off x="2623537" y="4873900"/>
              <a:ext cx="15861694" cy="118952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/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/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EAEF4B2-F6B2-49C7-A5E4-9814E8A60A46}"/>
                </a:ext>
              </a:extLst>
            </p:cNvPr>
            <p:cNvCxnSpPr>
              <a:cxnSpLocks/>
              <a:stCxn id="40" idx="0"/>
              <a:endCxn id="8" idx="2"/>
            </p:cNvCxnSpPr>
            <p:nvPr/>
          </p:nvCxnSpPr>
          <p:spPr>
            <a:xfrm flipV="1">
              <a:off x="5145330" y="12505610"/>
              <a:ext cx="29746" cy="45328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1FFFA-2E46-4BCD-99A5-742ABC4C8DEE}"/>
                </a:ext>
              </a:extLst>
            </p:cNvPr>
            <p:cNvSpPr txBox="1"/>
            <p:nvPr/>
          </p:nvSpPr>
          <p:spPr>
            <a:xfrm>
              <a:off x="4166869" y="11582280"/>
              <a:ext cx="2016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/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/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/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/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44699A0F-DE7F-4DEB-9658-093B7A001881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rot="5400000" flipH="1" flipV="1">
              <a:off x="7308075" y="9880581"/>
              <a:ext cx="3059928" cy="945352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50A7C86B-5209-4FB2-BA13-181B8A70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566" y="10916056"/>
              <a:ext cx="3177950" cy="1112452"/>
            </a:xfrm>
            <a:prstGeom prst="bentConnector3">
              <a:avLst>
                <a:gd name="adj1" fmla="val 69011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3012EF3-A693-4B73-B386-9B7EAD83F2DB}"/>
                </a:ext>
              </a:extLst>
            </p:cNvPr>
            <p:cNvCxnSpPr>
              <a:cxnSpLocks/>
            </p:cNvCxnSpPr>
            <p:nvPr/>
          </p:nvCxnSpPr>
          <p:spPr>
            <a:xfrm>
              <a:off x="5969501" y="12028885"/>
              <a:ext cx="3388015" cy="1196777"/>
            </a:xfrm>
            <a:prstGeom prst="bentConnector3">
              <a:avLst>
                <a:gd name="adj1" fmla="val 70242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75A8534A-7664-4126-AB73-CCC9BC5ED189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rot="16200000" flipH="1">
              <a:off x="7730462" y="13891388"/>
              <a:ext cx="2265672" cy="995867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0CA2BF6-6588-4ECC-98CD-300196B3DC2D}"/>
                </a:ext>
              </a:extLst>
            </p:cNvPr>
            <p:cNvGrpSpPr/>
            <p:nvPr/>
          </p:nvGrpSpPr>
          <p:grpSpPr>
            <a:xfrm>
              <a:off x="12391847" y="6042949"/>
              <a:ext cx="1248389" cy="1232887"/>
              <a:chOff x="24813198" y="10178073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Plus Sign 65">
                <a:extLst>
                  <a:ext uri="{FF2B5EF4-FFF2-40B4-BE49-F238E27FC236}">
                    <a16:creationId xmlns:a16="http://schemas.microsoft.com/office/drawing/2014/main" id="{6CC5269C-33DC-4394-92E5-BD58CA48361A}"/>
                  </a:ext>
                </a:extLst>
              </p:cNvPr>
              <p:cNvSpPr/>
              <p:nvPr/>
            </p:nvSpPr>
            <p:spPr bwMode="auto">
              <a:xfrm>
                <a:off x="24959431" y="10287000"/>
                <a:ext cx="955921" cy="990600"/>
              </a:xfrm>
              <a:prstGeom prst="mathPlus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33E778B-1DF4-4DED-B040-4836E049CF49}"/>
                </a:ext>
              </a:extLst>
            </p:cNvPr>
            <p:cNvGrpSpPr/>
            <p:nvPr/>
          </p:nvGrpSpPr>
          <p:grpSpPr>
            <a:xfrm>
              <a:off x="12348818" y="12636485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Multiplication Sign 55">
                <a:extLst>
                  <a:ext uri="{FF2B5EF4-FFF2-40B4-BE49-F238E27FC236}">
                    <a16:creationId xmlns:a16="http://schemas.microsoft.com/office/drawing/2014/main" id="{552BC573-F2A5-4B0E-B4D1-2AAB806FBA85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8342BCA-A743-4E26-9FDE-CB08602A11A2}"/>
                </a:ext>
              </a:extLst>
            </p:cNvPr>
            <p:cNvGrpSpPr/>
            <p:nvPr/>
          </p:nvGrpSpPr>
          <p:grpSpPr>
            <a:xfrm>
              <a:off x="9372320" y="6032674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Multiplication Sign 76">
                <a:extLst>
                  <a:ext uri="{FF2B5EF4-FFF2-40B4-BE49-F238E27FC236}">
                    <a16:creationId xmlns:a16="http://schemas.microsoft.com/office/drawing/2014/main" id="{9E2D79AF-EEC2-425A-BADB-C3A4D0D6C6A7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/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3BD604C-B09D-4398-A6A6-DDE1E2A18377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2304011" y="6560994"/>
              <a:ext cx="7068309" cy="881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F1C596A-0DFF-48E0-BB56-E7552FA99303}"/>
                </a:ext>
              </a:extLst>
            </p:cNvPr>
            <p:cNvCxnSpPr>
              <a:cxnSpLocks/>
              <a:stCxn id="42" idx="0"/>
              <a:endCxn id="76" idx="4"/>
            </p:cNvCxnSpPr>
            <p:nvPr/>
          </p:nvCxnSpPr>
          <p:spPr>
            <a:xfrm flipV="1">
              <a:off x="9996515" y="7265561"/>
              <a:ext cx="0" cy="8719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502621B-CAB9-4569-B0E8-FB37CD01D6A3}"/>
                </a:ext>
              </a:extLst>
            </p:cNvPr>
            <p:cNvCxnSpPr>
              <a:cxnSpLocks/>
              <a:stCxn id="76" idx="6"/>
              <a:endCxn id="65" idx="2"/>
            </p:cNvCxnSpPr>
            <p:nvPr/>
          </p:nvCxnSpPr>
          <p:spPr>
            <a:xfrm>
              <a:off x="10620709" y="6649118"/>
              <a:ext cx="1771138" cy="1027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FCB4088-48E8-4C07-B376-F82BF7908A39}"/>
                </a:ext>
              </a:extLst>
            </p:cNvPr>
            <p:cNvCxnSpPr>
              <a:cxnSpLocks/>
              <a:stCxn id="44" idx="6"/>
              <a:endCxn id="70" idx="2"/>
            </p:cNvCxnSpPr>
            <p:nvPr/>
          </p:nvCxnSpPr>
          <p:spPr>
            <a:xfrm>
              <a:off x="10732832" y="13240722"/>
              <a:ext cx="1615986" cy="122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198D06FD-5F9B-4414-9554-BBB920A8EAF8}"/>
                </a:ext>
              </a:extLst>
            </p:cNvPr>
            <p:cNvCxnSpPr>
              <a:cxnSpLocks/>
              <a:stCxn id="45" idx="6"/>
              <a:endCxn id="70" idx="4"/>
            </p:cNvCxnSpPr>
            <p:nvPr/>
          </p:nvCxnSpPr>
          <p:spPr>
            <a:xfrm flipV="1">
              <a:off x="10732832" y="13869372"/>
              <a:ext cx="2240181" cy="1652786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62F45E5-43BD-4AF5-BDB2-6140B0FFE547}"/>
                </a:ext>
              </a:extLst>
            </p:cNvPr>
            <p:cNvCxnSpPr>
              <a:cxnSpLocks/>
              <a:stCxn id="70" idx="0"/>
              <a:endCxn id="65" idx="4"/>
            </p:cNvCxnSpPr>
            <p:nvPr/>
          </p:nvCxnSpPr>
          <p:spPr>
            <a:xfrm flipV="1">
              <a:off x="12973013" y="7275836"/>
              <a:ext cx="43029" cy="53606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7765DB-22A6-4D27-9901-A66D031E28E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V="1">
              <a:off x="13640236" y="6647176"/>
              <a:ext cx="6354091" cy="12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90F7583-32A7-4DF5-8F3B-51D75220B539}"/>
                </a:ext>
              </a:extLst>
            </p:cNvPr>
            <p:cNvGrpSpPr/>
            <p:nvPr/>
          </p:nvGrpSpPr>
          <p:grpSpPr>
            <a:xfrm>
              <a:off x="14632028" y="10349393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1" name="Multiplication Sign 100">
                <a:extLst>
                  <a:ext uri="{FF2B5EF4-FFF2-40B4-BE49-F238E27FC236}">
                    <a16:creationId xmlns:a16="http://schemas.microsoft.com/office/drawing/2014/main" id="{16D9C1D7-BC26-4AF6-B82E-C8FB72B70291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8A667C6-7551-476D-83BF-B7C5D6105BF8}"/>
                </a:ext>
              </a:extLst>
            </p:cNvPr>
            <p:cNvCxnSpPr>
              <a:cxnSpLocks/>
              <a:stCxn id="43" idx="6"/>
              <a:endCxn id="100" idx="2"/>
            </p:cNvCxnSpPr>
            <p:nvPr/>
          </p:nvCxnSpPr>
          <p:spPr>
            <a:xfrm>
              <a:off x="10732832" y="10931493"/>
              <a:ext cx="3899196" cy="34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8184074-86A8-4D6E-9BE5-AEF0B56604FA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>
              <a:off x="15256222" y="6640498"/>
              <a:ext cx="1" cy="370889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CCBA929-7AFE-4CD9-8245-19BF7EA9285C}"/>
                </a:ext>
              </a:extLst>
            </p:cNvPr>
            <p:cNvCxnSpPr>
              <a:cxnSpLocks/>
              <a:stCxn id="100" idx="6"/>
            </p:cNvCxnSpPr>
            <p:nvPr/>
          </p:nvCxnSpPr>
          <p:spPr>
            <a:xfrm flipV="1">
              <a:off x="15880417" y="10948129"/>
              <a:ext cx="3950572" cy="1770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FBD8E765-AEA2-4403-A276-FE47E9BD519E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>
              <a:off x="2369565" y="10946847"/>
              <a:ext cx="1797304" cy="1097098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A9ADD59-EC1F-427A-A0A7-7D22CB5EBA31}"/>
                </a:ext>
              </a:extLst>
            </p:cNvPr>
            <p:cNvCxnSpPr>
              <a:cxnSpLocks/>
              <a:endCxn id="118" idx="4"/>
            </p:cNvCxnSpPr>
            <p:nvPr/>
          </p:nvCxnSpPr>
          <p:spPr>
            <a:xfrm flipV="1">
              <a:off x="16747437" y="10062989"/>
              <a:ext cx="0" cy="8806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/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/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9D4394A-9838-4A57-B2A1-BB36D85F5CD3}"/>
                </a:ext>
              </a:extLst>
            </p:cNvPr>
            <p:cNvCxnSpPr>
              <a:cxnSpLocks/>
              <a:stCxn id="118" idx="0"/>
              <a:endCxn id="119" idx="4"/>
            </p:cNvCxnSpPr>
            <p:nvPr/>
          </p:nvCxnSpPr>
          <p:spPr>
            <a:xfrm flipV="1">
              <a:off x="16747437" y="6039125"/>
              <a:ext cx="0" cy="21950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A9626D0-A0F5-4AE9-AE9C-9A09284FFF4D}"/>
                </a:ext>
              </a:extLst>
            </p:cNvPr>
            <p:cNvCxnSpPr>
              <a:cxnSpLocks/>
              <a:stCxn id="119" idx="0"/>
              <a:endCxn id="122" idx="2"/>
            </p:cNvCxnSpPr>
            <p:nvPr/>
          </p:nvCxnSpPr>
          <p:spPr>
            <a:xfrm flipV="1">
              <a:off x="16747437" y="4145972"/>
              <a:ext cx="5075" cy="97875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/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C437F5-4C27-4422-9BD0-E0296CAF1D2A}"/>
              </a:ext>
            </a:extLst>
          </p:cNvPr>
          <p:cNvCxnSpPr>
            <a:cxnSpLocks/>
          </p:cNvCxnSpPr>
          <p:nvPr/>
        </p:nvCxnSpPr>
        <p:spPr>
          <a:xfrm>
            <a:off x="20142126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18FC78-8B81-4EF3-8256-957E1900877D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7D0A4B8-41FC-4BFD-8235-A860032496F2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B221912-25CB-4EED-811E-A37CB2ABCD44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B888664D-21AE-4DD5-9D53-7C0BBD8B440E}"/>
              </a:ext>
            </a:extLst>
          </p:cNvPr>
          <p:cNvSpPr/>
          <p:nvPr/>
        </p:nvSpPr>
        <p:spPr bwMode="auto">
          <a:xfrm>
            <a:off x="16602167" y="1082481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77AB4C1-7B66-4690-8ED6-1DB4591CD42F}"/>
              </a:ext>
            </a:extLst>
          </p:cNvPr>
          <p:cNvSpPr/>
          <p:nvPr/>
        </p:nvSpPr>
        <p:spPr bwMode="auto">
          <a:xfrm>
            <a:off x="8230899" y="11929331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8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peephole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  <a:blipFill>
                <a:blip r:embed="rId3"/>
                <a:stretch>
                  <a:fillRect t="-14118" r="-707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  <a:blipFill>
                <a:blip r:embed="rId4"/>
                <a:stretch>
                  <a:fillRect t="-15484" r="-658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  <a:blipFill>
                <a:blip r:embed="rId5"/>
                <a:stretch>
                  <a:fillRect t="-15584" r="-69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1687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memory cell state to the computation of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/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  <a:blipFill>
                <a:blip r:embed="rId6"/>
                <a:stretch>
                  <a:fillRect t="-16867" r="-1188" b="-27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/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  <a:blipFill>
                <a:blip r:embed="rId7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/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421" r="-113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D4A65703-37EA-41CD-A2D0-58C51491F24D}"/>
              </a:ext>
            </a:extLst>
          </p:cNvPr>
          <p:cNvSpPr/>
          <p:nvPr/>
        </p:nvSpPr>
        <p:spPr bwMode="auto">
          <a:xfrm>
            <a:off x="17345762" y="11024057"/>
            <a:ext cx="704850" cy="205740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649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convolution version, </a:t>
            </a:r>
            <a:r>
              <a:rPr lang="en-US" sz="11500" dirty="0" err="1"/>
              <a:t>convLSTM</a:t>
            </a:r>
            <a:endParaRPr lang="en-US" sz="1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  <a:blipFill>
                <a:blip r:embed="rId3"/>
                <a:stretch>
                  <a:fillRect t="-14035" r="-697" b="-25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  <a:blipFill>
                <a:blip r:embed="rId4"/>
                <a:stretch>
                  <a:fillRect t="-15584" r="-64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  <a:blipFill>
                <a:blip r:embed="rId5"/>
                <a:stretch>
                  <a:fillRect t="-15584" r="-62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2468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linear matrix multiplication with the convolution and flatten/reshape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7A4BC7-85B7-439D-82AA-C8ED9C3716B1}"/>
              </a:ext>
            </a:extLst>
          </p:cNvPr>
          <p:cNvSpPr/>
          <p:nvPr/>
        </p:nvSpPr>
        <p:spPr>
          <a:xfrm>
            <a:off x="2114550" y="1833664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https://papers.nips.cc/paper/2015/file/07563a3fe3bbe7e3ba84431ad9d055af-Paper.pdf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/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/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/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are images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: image convolution</a:t>
                </a:r>
              </a:p>
              <a:p>
                <a:r>
                  <a:rPr lang="en-US" dirty="0"/>
                  <a:t>After convolution, results are flattened to be a vector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  <a:blipFill>
                <a:blip r:embed="rId8"/>
                <a:stretch>
                  <a:fillRect l="-2034" t="-6604" r="-1092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3763D75-1BD7-4207-8E84-5AD60F228373}"/>
              </a:ext>
            </a:extLst>
          </p:cNvPr>
          <p:cNvSpPr/>
          <p:nvPr/>
        </p:nvSpPr>
        <p:spPr>
          <a:xfrm>
            <a:off x="14344650" y="18336648"/>
            <a:ext cx="13962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https://towardsdatascience.com/video-prediction-using-convlstm-with-pytorch-lightning-27b195fd21a2</a:t>
            </a:r>
          </a:p>
        </p:txBody>
      </p:sp>
    </p:spTree>
    <p:extLst>
      <p:ext uri="{BB962C8B-B14F-4D97-AF65-F5344CB8AC3E}">
        <p14:creationId xmlns:p14="http://schemas.microsoft.com/office/powerpoint/2010/main" val="109436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many faces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F8C5B3-6AAF-4F5D-9249-F53D03ECC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07" y="5379914"/>
            <a:ext cx="8238173" cy="98141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1F63F-6C0D-4D6B-B0D8-ED63AEFC37D1}"/>
              </a:ext>
            </a:extLst>
          </p:cNvPr>
          <p:cNvSpPr/>
          <p:nvPr/>
        </p:nvSpPr>
        <p:spPr>
          <a:xfrm>
            <a:off x="2706686" y="16382137"/>
            <a:ext cx="872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https://colah.github.io/posts/2015-08-Understanding-LSTMs/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C96B6-0987-41FD-86C5-B10CE7C17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692" y="5672895"/>
            <a:ext cx="9495595" cy="95211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A3AC7B-F1EF-4C2B-B6B7-A13E48090A45}"/>
              </a:ext>
            </a:extLst>
          </p:cNvPr>
          <p:cNvSpPr/>
          <p:nvPr/>
        </p:nvSpPr>
        <p:spPr>
          <a:xfrm>
            <a:off x="14463712" y="16382137"/>
            <a:ext cx="10129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https://github.com/dlvu/dlvu.github.io/blob/main/slides/dlvu.lecture05.pdf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1AE883-A55C-4EA3-8A00-D506AADC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960" y="6393276"/>
            <a:ext cx="11370263" cy="77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9371FF-9F17-4329-876D-1389CED4B11F}"/>
              </a:ext>
            </a:extLst>
          </p:cNvPr>
          <p:cNvSpPr/>
          <p:nvPr/>
        </p:nvSpPr>
        <p:spPr>
          <a:xfrm>
            <a:off x="26243280" y="16382137"/>
            <a:ext cx="9742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https://en.wikipedia.org/wiki/Long_short-term_memory#cite_note-43</a:t>
            </a:r>
          </a:p>
        </p:txBody>
      </p:sp>
    </p:spTree>
    <p:extLst>
      <p:ext uri="{BB962C8B-B14F-4D97-AF65-F5344CB8AC3E}">
        <p14:creationId xmlns:p14="http://schemas.microsoft.com/office/powerpoint/2010/main" val="70891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So far, one-to-one mapping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002A4A9-F39A-4273-993E-87D11DE4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99328" y="9233397"/>
            <a:ext cx="4440182" cy="365978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3F91867-7342-458E-99FC-78534126C87F}"/>
              </a:ext>
            </a:extLst>
          </p:cNvPr>
          <p:cNvSpPr/>
          <p:nvPr/>
        </p:nvSpPr>
        <p:spPr bwMode="auto">
          <a:xfrm rot="16200000">
            <a:off x="4101738" y="1368987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D097B3-180D-48C1-AB18-D6235BF22EB3}"/>
              </a:ext>
            </a:extLst>
          </p:cNvPr>
          <p:cNvSpPr/>
          <p:nvPr/>
        </p:nvSpPr>
        <p:spPr bwMode="auto">
          <a:xfrm rot="16200000">
            <a:off x="4101739" y="7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/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/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7DD4A0-7A87-4B03-9534-CB62EDCDFA9C}"/>
              </a:ext>
            </a:extLst>
          </p:cNvPr>
          <p:cNvSpPr txBox="1"/>
          <p:nvPr/>
        </p:nvSpPr>
        <p:spPr>
          <a:xfrm>
            <a:off x="2075125" y="15588805"/>
            <a:ext cx="8113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Video with fixed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Tabulate feature set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0AA34-21A5-45F2-9C1B-F2CE9F7F2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943" y="15278431"/>
            <a:ext cx="3841125" cy="2923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7AF8E72-92ED-409E-A7C4-0F98572C9AE1}"/>
              </a:ext>
            </a:extLst>
          </p:cNvPr>
          <p:cNvSpPr/>
          <p:nvPr/>
        </p:nvSpPr>
        <p:spPr bwMode="auto">
          <a:xfrm>
            <a:off x="13693139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F4A2CD-97B0-48F3-B372-94C57BBC1C47}"/>
              </a:ext>
            </a:extLst>
          </p:cNvPr>
          <p:cNvSpPr/>
          <p:nvPr/>
        </p:nvSpPr>
        <p:spPr bwMode="auto">
          <a:xfrm rot="16200000">
            <a:off x="13312891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4AF1E3D-AA43-4F8E-862B-8258208553A3}"/>
              </a:ext>
            </a:extLst>
          </p:cNvPr>
          <p:cNvSpPr/>
          <p:nvPr/>
        </p:nvSpPr>
        <p:spPr bwMode="auto">
          <a:xfrm rot="16200000">
            <a:off x="13314732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6B1B-A60C-4C05-8BFA-696BE0FC5330}"/>
              </a:ext>
            </a:extLst>
          </p:cNvPr>
          <p:cNvSpPr txBox="1"/>
          <p:nvPr/>
        </p:nvSpPr>
        <p:spPr>
          <a:xfrm>
            <a:off x="12143765" y="6017556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cow is standing in the middle of a street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C9D124-C2E4-4ACE-8711-E8A5B3644115}"/>
              </a:ext>
            </a:extLst>
          </p:cNvPr>
          <p:cNvSpPr/>
          <p:nvPr/>
        </p:nvSpPr>
        <p:spPr bwMode="auto">
          <a:xfrm>
            <a:off x="21130370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FDCDFD3-E8F8-41B9-8D44-F58D559A24F0}"/>
              </a:ext>
            </a:extLst>
          </p:cNvPr>
          <p:cNvSpPr/>
          <p:nvPr/>
        </p:nvSpPr>
        <p:spPr bwMode="auto">
          <a:xfrm rot="16200000">
            <a:off x="20750122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B87DC7D-EF21-4528-9813-FB2E8C3CB980}"/>
              </a:ext>
            </a:extLst>
          </p:cNvPr>
          <p:cNvSpPr/>
          <p:nvPr/>
        </p:nvSpPr>
        <p:spPr bwMode="auto">
          <a:xfrm rot="16200000">
            <a:off x="20751963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3A16-C5DD-40C4-B54E-ADAB654FA083}"/>
              </a:ext>
            </a:extLst>
          </p:cNvPr>
          <p:cNvSpPr/>
          <p:nvPr/>
        </p:nvSpPr>
        <p:spPr>
          <a:xfrm>
            <a:off x="11322561" y="18457573"/>
            <a:ext cx="5961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https://cs.stanford.edu/people/karpathy/sfmltalk.pdf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9D185-8307-46A6-9244-F3F6DD114690}"/>
              </a:ext>
            </a:extLst>
          </p:cNvPr>
          <p:cNvSpPr txBox="1"/>
          <p:nvPr/>
        </p:nvSpPr>
        <p:spPr>
          <a:xfrm>
            <a:off x="18750491" y="15352910"/>
            <a:ext cx="6492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weeks ago, I bought this product. It worked fine at the beginning but stopped working after a week ..</a:t>
            </a:r>
          </a:p>
        </p:txBody>
      </p:sp>
      <p:pic>
        <p:nvPicPr>
          <p:cNvPr id="13" name="Graphic 12" descr="Thumbs up sign">
            <a:extLst>
              <a:ext uri="{FF2B5EF4-FFF2-40B4-BE49-F238E27FC236}">
                <a16:creationId xmlns:a16="http://schemas.microsoft.com/office/drawing/2014/main" id="{E14C9FFE-F282-488C-9F89-590FBF381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1153645" y="6275417"/>
            <a:ext cx="914400" cy="914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637119-A784-440B-905B-E028867515BE}"/>
              </a:ext>
            </a:extLst>
          </p:cNvPr>
          <p:cNvSpPr/>
          <p:nvPr/>
        </p:nvSpPr>
        <p:spPr bwMode="auto">
          <a:xfrm>
            <a:off x="27300316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439F3EA-626B-489A-819B-2ADEBD056B31}"/>
              </a:ext>
            </a:extLst>
          </p:cNvPr>
          <p:cNvSpPr/>
          <p:nvPr/>
        </p:nvSpPr>
        <p:spPr bwMode="auto">
          <a:xfrm rot="16200000">
            <a:off x="26920068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122E5A1-4735-4147-B027-36AABBB508E0}"/>
              </a:ext>
            </a:extLst>
          </p:cNvPr>
          <p:cNvSpPr/>
          <p:nvPr/>
        </p:nvSpPr>
        <p:spPr bwMode="auto">
          <a:xfrm rot="16200000">
            <a:off x="26921909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How to Crop Audio Files Using iTunes - Make Tech Easier">
            <a:extLst>
              <a:ext uri="{FF2B5EF4-FFF2-40B4-BE49-F238E27FC236}">
                <a16:creationId xmlns:a16="http://schemas.microsoft.com/office/drawing/2014/main" id="{57211773-99A5-4714-829B-20A3F655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734" y="15266338"/>
            <a:ext cx="3437522" cy="14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E8F9B0-BB2A-462F-B1F4-C41A847D0FF0}"/>
              </a:ext>
            </a:extLst>
          </p:cNvPr>
          <p:cNvSpPr txBox="1"/>
          <p:nvPr/>
        </p:nvSpPr>
        <p:spPr>
          <a:xfrm>
            <a:off x="25443964" y="5954049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E790DA91-CDB5-4D88-97F6-3EB744E8178E}"/>
              </a:ext>
            </a:extLst>
          </p:cNvPr>
          <p:cNvSpPr/>
          <p:nvPr/>
        </p:nvSpPr>
        <p:spPr bwMode="auto">
          <a:xfrm>
            <a:off x="14630814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5C4B34FF-A1BF-4786-A5E2-B65583DC8C29}"/>
              </a:ext>
            </a:extLst>
          </p:cNvPr>
          <p:cNvSpPr/>
          <p:nvPr/>
        </p:nvSpPr>
        <p:spPr bwMode="auto">
          <a:xfrm>
            <a:off x="22068045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Arrow: Curved Left 43">
            <a:extLst>
              <a:ext uri="{FF2B5EF4-FFF2-40B4-BE49-F238E27FC236}">
                <a16:creationId xmlns:a16="http://schemas.microsoft.com/office/drawing/2014/main" id="{818FC800-6537-4A1E-A09A-E9A32571A1D1}"/>
              </a:ext>
            </a:extLst>
          </p:cNvPr>
          <p:cNvSpPr/>
          <p:nvPr/>
        </p:nvSpPr>
        <p:spPr bwMode="auto">
          <a:xfrm>
            <a:off x="28237991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89BB4-57D3-44C0-A3EE-A9F485630F3E}"/>
              </a:ext>
            </a:extLst>
          </p:cNvPr>
          <p:cNvSpPr/>
          <p:nvPr/>
        </p:nvSpPr>
        <p:spPr bwMode="auto">
          <a:xfrm>
            <a:off x="33423715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3B0C7F6-9186-41F9-AD05-DEB4330BB92A}"/>
              </a:ext>
            </a:extLst>
          </p:cNvPr>
          <p:cNvSpPr/>
          <p:nvPr/>
        </p:nvSpPr>
        <p:spPr bwMode="auto">
          <a:xfrm rot="16200000">
            <a:off x="33043467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1B08B06-5E63-446B-8ED6-49D68434E2AD}"/>
              </a:ext>
            </a:extLst>
          </p:cNvPr>
          <p:cNvSpPr/>
          <p:nvPr/>
        </p:nvSpPr>
        <p:spPr bwMode="auto">
          <a:xfrm rot="16200000">
            <a:off x="33045308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7CF72D-6E05-4EDA-83A0-C8299A70092B}"/>
              </a:ext>
            </a:extLst>
          </p:cNvPr>
          <p:cNvSpPr txBox="1"/>
          <p:nvPr/>
        </p:nvSpPr>
        <p:spPr>
          <a:xfrm>
            <a:off x="31120444" y="6564334"/>
            <a:ext cx="554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今天天气很好。我们去公园吧。</a:t>
            </a:r>
            <a:endParaRPr lang="en-US" sz="3200" dirty="0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65886308-E422-4590-89CA-3E46827A5250}"/>
              </a:ext>
            </a:extLst>
          </p:cNvPr>
          <p:cNvSpPr/>
          <p:nvPr/>
        </p:nvSpPr>
        <p:spPr bwMode="auto">
          <a:xfrm>
            <a:off x="34361390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62CDC-8775-4D7B-B51B-475D382F9C14}"/>
              </a:ext>
            </a:extLst>
          </p:cNvPr>
          <p:cNvSpPr txBox="1"/>
          <p:nvPr/>
        </p:nvSpPr>
        <p:spPr>
          <a:xfrm>
            <a:off x="31567363" y="15464648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6BE2D-0EA1-4792-9603-B36ED2A67A9C}"/>
              </a:ext>
            </a:extLst>
          </p:cNvPr>
          <p:cNvSpPr txBox="1"/>
          <p:nvPr/>
        </p:nvSpPr>
        <p:spPr>
          <a:xfrm>
            <a:off x="11665131" y="4323806"/>
            <a:ext cx="5619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Captioning 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C62ACD-C60D-4F58-9DA3-3C2955169686}"/>
              </a:ext>
            </a:extLst>
          </p:cNvPr>
          <p:cNvSpPr txBox="1"/>
          <p:nvPr/>
        </p:nvSpPr>
        <p:spPr>
          <a:xfrm>
            <a:off x="19515908" y="4194588"/>
            <a:ext cx="5619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Sentimental classification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C7DDA7-64FF-4793-B011-887C6FB02593}"/>
              </a:ext>
            </a:extLst>
          </p:cNvPr>
          <p:cNvSpPr txBox="1"/>
          <p:nvPr/>
        </p:nvSpPr>
        <p:spPr>
          <a:xfrm>
            <a:off x="24643180" y="4428929"/>
            <a:ext cx="7189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Speech recognition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335028-F492-4AE4-91EE-94948D13F527}"/>
              </a:ext>
            </a:extLst>
          </p:cNvPr>
          <p:cNvSpPr txBox="1"/>
          <p:nvPr/>
        </p:nvSpPr>
        <p:spPr>
          <a:xfrm>
            <a:off x="31530535" y="4153176"/>
            <a:ext cx="434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9" grpId="0"/>
      <p:bldP spid="27" grpId="0" animBg="1"/>
      <p:bldP spid="28" grpId="0" animBg="1"/>
      <p:bldP spid="29" grpId="0" animBg="1"/>
      <p:bldP spid="10" grpId="0"/>
      <p:bldP spid="11" grpId="0"/>
      <p:bldP spid="35" grpId="0" animBg="1"/>
      <p:bldP spid="36" grpId="0" animBg="1"/>
      <p:bldP spid="37" grpId="0" animBg="1"/>
      <p:bldP spid="41" grpId="0"/>
      <p:bldP spid="1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/>
      <p:bldP spid="50" grpId="0" animBg="1"/>
      <p:bldP spid="51" grpId="0"/>
      <p:bldP spid="15" grpId="0"/>
      <p:bldP spid="53" grpId="0"/>
      <p:bldP spid="54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GRU: Gated Recurrent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/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/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/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forget gate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  <a:blipFill>
                <a:blip r:embed="rId5"/>
                <a:stretch>
                  <a:fillRect t="-18421" r="-3853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/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  <a:blipFill>
                <a:blip r:embed="rId6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/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/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trike="sngStrike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 strike="sngStrik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trike="sngStrike" dirty="0"/>
                  <a:t>: output gate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543" r="-1131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C16E69C-EFED-4967-8F60-512E9E86F1D9}"/>
              </a:ext>
            </a:extLst>
          </p:cNvPr>
          <p:cNvSpPr/>
          <p:nvPr/>
        </p:nvSpPr>
        <p:spPr>
          <a:xfrm>
            <a:off x="7126694" y="4564884"/>
            <a:ext cx="29209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GRU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/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/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relevant gate</a:t>
                </a:r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  <a:blipFill>
                <a:blip r:embed="rId10"/>
                <a:stretch>
                  <a:fillRect t="-18421" r="-38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/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94331B-E6CB-4230-A5A8-CFC7932029A6}"/>
              </a:ext>
            </a:extLst>
          </p:cNvPr>
          <p:cNvSpPr/>
          <p:nvPr/>
        </p:nvSpPr>
        <p:spPr bwMode="auto">
          <a:xfrm>
            <a:off x="18744711" y="4612262"/>
            <a:ext cx="16041571" cy="11895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/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/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DBA08E-386C-4316-917B-53C29A3DE17C}"/>
              </a:ext>
            </a:extLst>
          </p:cNvPr>
          <p:cNvCxnSpPr>
            <a:cxnSpLocks/>
          </p:cNvCxnSpPr>
          <p:nvPr/>
        </p:nvCxnSpPr>
        <p:spPr>
          <a:xfrm flipV="1">
            <a:off x="21446381" y="13267113"/>
            <a:ext cx="0" cy="3471574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/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/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/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6D0504E-1077-4275-AF04-E659579249D7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18040350" y="10654784"/>
            <a:ext cx="7583833" cy="2324300"/>
          </a:xfrm>
          <a:prstGeom prst="bentConnector3">
            <a:avLst>
              <a:gd name="adj1" fmla="val 4497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F6EB93F-13D5-41E2-9268-1212C3369F7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21400843" y="1492446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3A2F45-1825-4124-A225-AE72DD42C258}"/>
              </a:ext>
            </a:extLst>
          </p:cNvPr>
          <p:cNvGrpSpPr/>
          <p:nvPr/>
        </p:nvGrpSpPr>
        <p:grpSpPr>
          <a:xfrm>
            <a:off x="28692898" y="5781311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759DB7C1-04F0-4901-A584-76CB38B11E02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3CE341-DAC1-4C6E-8744-781FE7E5AEA5}"/>
              </a:ext>
            </a:extLst>
          </p:cNvPr>
          <p:cNvGrpSpPr/>
          <p:nvPr/>
        </p:nvGrpSpPr>
        <p:grpSpPr>
          <a:xfrm>
            <a:off x="28649869" y="12374847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Multiplication Sign 70">
              <a:extLst>
                <a:ext uri="{FF2B5EF4-FFF2-40B4-BE49-F238E27FC236}">
                  <a16:creationId xmlns:a16="http://schemas.microsoft.com/office/drawing/2014/main" id="{520BB765-0438-4AE4-8545-90703764E8D8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6016DF-4790-4B38-9B02-1356BEE90171}"/>
              </a:ext>
            </a:extLst>
          </p:cNvPr>
          <p:cNvGrpSpPr/>
          <p:nvPr/>
        </p:nvGrpSpPr>
        <p:grpSpPr>
          <a:xfrm>
            <a:off x="25673371" y="5771036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049F93FA-CC85-4851-B849-40F3518E2BAB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C6D548-7D9E-4693-A1E7-B6FD465DA9EE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19757303" y="6378860"/>
            <a:ext cx="5916068" cy="862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389159-9F24-4533-B6B0-3BD4BD76B9B7}"/>
              </a:ext>
            </a:extLst>
          </p:cNvPr>
          <p:cNvCxnSpPr>
            <a:cxnSpLocks/>
            <a:stCxn id="36" idx="0"/>
            <a:endCxn id="68" idx="4"/>
          </p:cNvCxnSpPr>
          <p:nvPr/>
        </p:nvCxnSpPr>
        <p:spPr>
          <a:xfrm flipH="1" flipV="1">
            <a:off x="26297566" y="7003923"/>
            <a:ext cx="19050" cy="8719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8A5E86-6070-4DC8-85CA-77401F0F3439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>
            <a:off x="26921760" y="6387480"/>
            <a:ext cx="1771138" cy="102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1D245B3-2744-4B01-B043-E3EBECC2AE25}"/>
              </a:ext>
            </a:extLst>
          </p:cNvPr>
          <p:cNvCxnSpPr>
            <a:cxnSpLocks/>
            <a:stCxn id="38" idx="6"/>
            <a:endCxn id="70" idx="2"/>
          </p:cNvCxnSpPr>
          <p:nvPr/>
        </p:nvCxnSpPr>
        <p:spPr>
          <a:xfrm>
            <a:off x="26995783" y="12979084"/>
            <a:ext cx="1654086" cy="1220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74B8AB6-A9E3-4BC8-B24A-68BACD59B92C}"/>
              </a:ext>
            </a:extLst>
          </p:cNvPr>
          <p:cNvCxnSpPr>
            <a:cxnSpLocks/>
            <a:stCxn id="39" idx="6"/>
            <a:endCxn id="70" idx="4"/>
          </p:cNvCxnSpPr>
          <p:nvPr/>
        </p:nvCxnSpPr>
        <p:spPr>
          <a:xfrm flipV="1">
            <a:off x="27033883" y="13607734"/>
            <a:ext cx="2240181" cy="1328936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1AD68B-FFBB-4FEA-8F25-169F7236D664}"/>
              </a:ext>
            </a:extLst>
          </p:cNvPr>
          <p:cNvCxnSpPr>
            <a:cxnSpLocks/>
            <a:stCxn id="70" idx="0"/>
            <a:endCxn id="72" idx="4"/>
          </p:cNvCxnSpPr>
          <p:nvPr/>
        </p:nvCxnSpPr>
        <p:spPr>
          <a:xfrm flipV="1">
            <a:off x="29274064" y="7014198"/>
            <a:ext cx="43029" cy="536064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E178A3-EC13-4ECF-AA87-5ADD93E9E667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9941287" y="6397755"/>
            <a:ext cx="1613691" cy="452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4B400C-50E5-4D12-A64E-03A67BC2FEE9}"/>
              </a:ext>
            </a:extLst>
          </p:cNvPr>
          <p:cNvCxnSpPr>
            <a:cxnSpLocks/>
          </p:cNvCxnSpPr>
          <p:nvPr/>
        </p:nvCxnSpPr>
        <p:spPr>
          <a:xfrm>
            <a:off x="31557273" y="6378860"/>
            <a:ext cx="1" cy="4393790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11DF47-7B36-4506-B555-BEBE4157536F}"/>
              </a:ext>
            </a:extLst>
          </p:cNvPr>
          <p:cNvCxnSpPr>
            <a:cxnSpLocks/>
          </p:cNvCxnSpPr>
          <p:nvPr/>
        </p:nvCxnSpPr>
        <p:spPr>
          <a:xfrm flipV="1">
            <a:off x="31557273" y="10686491"/>
            <a:ext cx="4574767" cy="861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A050E23-4D43-40D8-AC5A-397E0DC19E6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33048488" y="9801351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/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/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07E0C3-669C-4649-B6DB-3B3C197F8E41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V="1">
            <a:off x="33048488" y="5777487"/>
            <a:ext cx="0" cy="21950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BCEEBC-8B18-488B-B3DC-241877D2CCDB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33048488" y="3884334"/>
            <a:ext cx="5075" cy="9787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/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429F980-8B5E-4007-A897-2CD0D4361EE9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flipV="1">
            <a:off x="26309983" y="9247455"/>
            <a:ext cx="6633" cy="30458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/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1E24EC-321A-4797-8A39-CACEC6CA3FA0}"/>
              </a:ext>
            </a:extLst>
          </p:cNvPr>
          <p:cNvCxnSpPr>
            <a:cxnSpLocks/>
          </p:cNvCxnSpPr>
          <p:nvPr/>
        </p:nvCxnSpPr>
        <p:spPr>
          <a:xfrm flipH="1">
            <a:off x="19722842" y="10623632"/>
            <a:ext cx="34461" cy="414087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73CB0A-25CC-48E9-808C-0FC5511DC63B}"/>
              </a:ext>
            </a:extLst>
          </p:cNvPr>
          <p:cNvCxnSpPr>
            <a:cxnSpLocks/>
            <a:stCxn id="79" idx="6"/>
            <a:endCxn id="39" idx="3"/>
          </p:cNvCxnSpPr>
          <p:nvPr/>
        </p:nvCxnSpPr>
        <p:spPr>
          <a:xfrm flipV="1">
            <a:off x="20443103" y="15421604"/>
            <a:ext cx="5420046" cy="287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DA21B98-CE26-4BE7-BC27-DF197882290A}"/>
              </a:ext>
            </a:extLst>
          </p:cNvPr>
          <p:cNvCxnSpPr>
            <a:cxnSpLocks/>
          </p:cNvCxnSpPr>
          <p:nvPr/>
        </p:nvCxnSpPr>
        <p:spPr>
          <a:xfrm>
            <a:off x="21480304" y="1330521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/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̃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/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FB28B33-ABE2-42BC-97FF-9F6D820913BF}"/>
              </a:ext>
            </a:extLst>
          </p:cNvPr>
          <p:cNvCxnSpPr>
            <a:cxnSpLocks/>
          </p:cNvCxnSpPr>
          <p:nvPr/>
        </p:nvCxnSpPr>
        <p:spPr>
          <a:xfrm flipH="1">
            <a:off x="33752374" y="10460554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535F21-FDA8-437D-A5F0-57B8BC2D16AB}"/>
              </a:ext>
            </a:extLst>
          </p:cNvPr>
          <p:cNvCxnSpPr>
            <a:cxnSpLocks/>
          </p:cNvCxnSpPr>
          <p:nvPr/>
        </p:nvCxnSpPr>
        <p:spPr>
          <a:xfrm flipH="1">
            <a:off x="272191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DE6D9EF-58A1-4330-954D-F6E13BECC54A}"/>
              </a:ext>
            </a:extLst>
          </p:cNvPr>
          <p:cNvCxnSpPr>
            <a:cxnSpLocks/>
          </p:cNvCxnSpPr>
          <p:nvPr/>
        </p:nvCxnSpPr>
        <p:spPr>
          <a:xfrm flipH="1">
            <a:off x="241330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863F7C5-50C9-453E-B46D-440E231040A6}"/>
              </a:ext>
            </a:extLst>
          </p:cNvPr>
          <p:cNvCxnSpPr>
            <a:cxnSpLocks/>
          </p:cNvCxnSpPr>
          <p:nvPr/>
        </p:nvCxnSpPr>
        <p:spPr>
          <a:xfrm flipH="1">
            <a:off x="26822843" y="6962244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1829B1-0D41-4B69-B216-3DD197F5294E}"/>
              </a:ext>
            </a:extLst>
          </p:cNvPr>
          <p:cNvCxnSpPr>
            <a:cxnSpLocks/>
          </p:cNvCxnSpPr>
          <p:nvPr/>
        </p:nvCxnSpPr>
        <p:spPr>
          <a:xfrm flipH="1">
            <a:off x="26717102" y="9596137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891AA1E-1D3F-4A86-B0DD-0A65E5B72017}"/>
              </a:ext>
            </a:extLst>
          </p:cNvPr>
          <p:cNvCxnSpPr>
            <a:cxnSpLocks/>
          </p:cNvCxnSpPr>
          <p:nvPr/>
        </p:nvCxnSpPr>
        <p:spPr>
          <a:xfrm flipH="1">
            <a:off x="29538739" y="7525873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B5AB7FC-A64E-44A9-B582-446897909F90}"/>
              </a:ext>
            </a:extLst>
          </p:cNvPr>
          <p:cNvCxnSpPr>
            <a:cxnSpLocks/>
          </p:cNvCxnSpPr>
          <p:nvPr/>
        </p:nvCxnSpPr>
        <p:spPr>
          <a:xfrm flipV="1">
            <a:off x="19757303" y="6347153"/>
            <a:ext cx="34461" cy="4307631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phrase representations using RNN encoder-decoder for statistical machine translation. 2014. https://arxiv.org/abs/1406.1078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383E19-885E-49D3-86F9-06ECD6B51D16}"/>
              </a:ext>
            </a:extLst>
          </p:cNvPr>
          <p:cNvSpPr/>
          <p:nvPr/>
        </p:nvSpPr>
        <p:spPr bwMode="auto">
          <a:xfrm>
            <a:off x="19630126" y="10574354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DBF377D-20D7-449D-9FEE-204FDC1A1BC1}"/>
              </a:ext>
            </a:extLst>
          </p:cNvPr>
          <p:cNvSpPr/>
          <p:nvPr/>
        </p:nvSpPr>
        <p:spPr bwMode="auto">
          <a:xfrm>
            <a:off x="21311030" y="1476450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4D042F-D23F-4EFB-AE23-276716DA6B8B}"/>
              </a:ext>
            </a:extLst>
          </p:cNvPr>
          <p:cNvSpPr/>
          <p:nvPr/>
        </p:nvSpPr>
        <p:spPr bwMode="auto">
          <a:xfrm>
            <a:off x="32930840" y="10632697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40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Other variants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9AFD9-126C-4307-9D9F-566B84BE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590465"/>
            <a:ext cx="9530558" cy="1094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DCC73-AC6D-4877-9082-19DCD32AA8AC}"/>
              </a:ext>
            </a:extLst>
          </p:cNvPr>
          <p:cNvSpPr txBox="1"/>
          <p:nvPr/>
        </p:nvSpPr>
        <p:spPr>
          <a:xfrm>
            <a:off x="17213580" y="6596305"/>
            <a:ext cx="148818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than ten thousand architectures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 sequence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“We have evaluated a variety of recurrent neural network architectures in order to find an architecture that reliably outperforms the LSTM. </a:t>
            </a:r>
            <a:r>
              <a:rPr lang="en-US" b="1" dirty="0"/>
              <a:t>Though there were architectures that outperformed the LSTM on some problems, we were unable to find an architecture that consistently beat the LSTM and the GRU in all experimental conditions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650FE1-6A5E-4EE2-8149-180F7B179B7F}"/>
              </a:ext>
            </a:extLst>
          </p:cNvPr>
          <p:cNvSpPr/>
          <p:nvPr/>
        </p:nvSpPr>
        <p:spPr>
          <a:xfrm>
            <a:off x="2217420" y="1842138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An Empirical Exploration of Recurrent Network Architectures. 2015. http://proceedings.mlr.press/v37/jozefowicz15.pdf </a:t>
            </a:r>
          </a:p>
        </p:txBody>
      </p:sp>
    </p:spTree>
    <p:extLst>
      <p:ext uri="{BB962C8B-B14F-4D97-AF65-F5344CB8AC3E}">
        <p14:creationId xmlns:p14="http://schemas.microsoft.com/office/powerpoint/2010/main" val="3634158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Auto ML to find RNN cell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Neural Architecture Search with Reinforcement Learning. 2017. 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2742387-7AEC-4D75-ADE0-5038BD8E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662578"/>
            <a:ext cx="14211300" cy="14547742"/>
          </a:xfrm>
          <a:prstGeom prst="rect">
            <a:avLst/>
          </a:prstGeom>
        </p:spPr>
      </p:pic>
      <p:pic>
        <p:nvPicPr>
          <p:cNvPr id="12290" name="Picture 2" descr="NAS">
            <a:extLst>
              <a:ext uri="{FF2B5EF4-FFF2-40B4-BE49-F238E27FC236}">
                <a16:creationId xmlns:a16="http://schemas.microsoft.com/office/drawing/2014/main" id="{43AEE83D-AB0B-4DD5-B908-CC2A27C9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593" y="6874036"/>
            <a:ext cx="12811631" cy="81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A481C5C5-097D-4F00-8746-97BB1317FFF6}"/>
              </a:ext>
            </a:extLst>
          </p:cNvPr>
          <p:cNvSpPr/>
          <p:nvPr/>
        </p:nvSpPr>
        <p:spPr>
          <a:xfrm>
            <a:off x="18288000" y="17748655"/>
            <a:ext cx="11868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https://lilianweng.github.io/lil-log/2020/08/06/neural-architecture-search.html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0068CBF-AE6F-40F1-A223-D4EC7D6D8A4B}"/>
              </a:ext>
            </a:extLst>
          </p:cNvPr>
          <p:cNvSpPr txBox="1"/>
          <p:nvPr/>
        </p:nvSpPr>
        <p:spPr>
          <a:xfrm>
            <a:off x="17697450" y="4419600"/>
            <a:ext cx="14363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large computing resource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find better architecture on given tasks</a:t>
            </a:r>
          </a:p>
        </p:txBody>
      </p:sp>
    </p:spTree>
    <p:extLst>
      <p:ext uri="{BB962C8B-B14F-4D97-AF65-F5344CB8AC3E}">
        <p14:creationId xmlns:p14="http://schemas.microsoft.com/office/powerpoint/2010/main" val="3287230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8312821-5769-4D12-9110-C54015C0CD46}"/>
              </a:ext>
            </a:extLst>
          </p:cNvPr>
          <p:cNvSpPr/>
          <p:nvPr/>
        </p:nvSpPr>
        <p:spPr bwMode="auto">
          <a:xfrm rot="16200000">
            <a:off x="4363611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7B581BA-CFC2-4B26-AD24-258D5A3ACD21}"/>
              </a:ext>
            </a:extLst>
          </p:cNvPr>
          <p:cNvSpPr/>
          <p:nvPr/>
        </p:nvSpPr>
        <p:spPr bwMode="auto">
          <a:xfrm rot="16200000">
            <a:off x="436361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/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/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15D9496-DDA1-455E-9417-576C73AE2DB5}"/>
              </a:ext>
            </a:extLst>
          </p:cNvPr>
          <p:cNvSpPr/>
          <p:nvPr/>
        </p:nvSpPr>
        <p:spPr bwMode="auto">
          <a:xfrm>
            <a:off x="4732635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37CF4-1277-421D-A51A-3E58CD081156}"/>
              </a:ext>
            </a:extLst>
          </p:cNvPr>
          <p:cNvSpPr/>
          <p:nvPr/>
        </p:nvSpPr>
        <p:spPr bwMode="auto">
          <a:xfrm>
            <a:off x="8565934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A2C910-E294-4BE6-B48F-679628567F68}"/>
              </a:ext>
            </a:extLst>
          </p:cNvPr>
          <p:cNvSpPr/>
          <p:nvPr/>
        </p:nvSpPr>
        <p:spPr bwMode="auto">
          <a:xfrm rot="16200000">
            <a:off x="814830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/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FA8B85-AEC4-4690-BE6B-7AD74E836B17}"/>
              </a:ext>
            </a:extLst>
          </p:cNvPr>
          <p:cNvSpPr/>
          <p:nvPr/>
        </p:nvSpPr>
        <p:spPr bwMode="auto">
          <a:xfrm rot="16200000">
            <a:off x="11907719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/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049CB9BE-01FB-4E4C-8FFC-1EA7F6C5AD49}"/>
              </a:ext>
            </a:extLst>
          </p:cNvPr>
          <p:cNvSpPr/>
          <p:nvPr/>
        </p:nvSpPr>
        <p:spPr bwMode="auto">
          <a:xfrm rot="16200000">
            <a:off x="19854970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/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D191CE-E1FE-4885-836B-C9B9C6861BB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670310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475290-81D9-4BA3-8915-9F580ADE3810}"/>
              </a:ext>
            </a:extLst>
          </p:cNvPr>
          <p:cNvCxnSpPr/>
          <p:nvPr/>
        </p:nvCxnSpPr>
        <p:spPr>
          <a:xfrm>
            <a:off x="9503609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69AD2F-78CD-441F-BA98-C238523D9DE2}"/>
              </a:ext>
            </a:extLst>
          </p:cNvPr>
          <p:cNvCxnSpPr>
            <a:cxnSpLocks/>
          </p:cNvCxnSpPr>
          <p:nvPr/>
        </p:nvCxnSpPr>
        <p:spPr>
          <a:xfrm>
            <a:off x="13303615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D11279-B30E-4C5D-881D-B9733FF39AD4}"/>
              </a:ext>
            </a:extLst>
          </p:cNvPr>
          <p:cNvCxnSpPr>
            <a:cxnSpLocks/>
          </p:cNvCxnSpPr>
          <p:nvPr/>
        </p:nvCxnSpPr>
        <p:spPr>
          <a:xfrm>
            <a:off x="18202019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2024F1-F753-44FF-806E-FF1DAD9A7028}"/>
              </a:ext>
            </a:extLst>
          </p:cNvPr>
          <p:cNvSpPr txBox="1"/>
          <p:nvPr/>
        </p:nvSpPr>
        <p:spPr>
          <a:xfrm>
            <a:off x="15844257" y="9744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6D7FA3-C384-427F-888E-84361AD7E7E7}"/>
              </a:ext>
            </a:extLst>
          </p:cNvPr>
          <p:cNvSpPr/>
          <p:nvPr/>
        </p:nvSpPr>
        <p:spPr bwMode="auto">
          <a:xfrm rot="16200000">
            <a:off x="8148302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/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1FF42E03-F033-4A43-B528-221DE48684E2}"/>
              </a:ext>
            </a:extLst>
          </p:cNvPr>
          <p:cNvSpPr/>
          <p:nvPr/>
        </p:nvSpPr>
        <p:spPr bwMode="auto">
          <a:xfrm rot="16200000">
            <a:off x="11955440" y="129971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/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A73553-DB6C-45AE-8660-A91B5021C04A}"/>
              </a:ext>
            </a:extLst>
          </p:cNvPr>
          <p:cNvSpPr/>
          <p:nvPr/>
        </p:nvSpPr>
        <p:spPr bwMode="auto">
          <a:xfrm rot="16200000">
            <a:off x="19869766" y="1299715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/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/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/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887260-93E7-4617-8007-10484460FB31}"/>
              </a:ext>
            </a:extLst>
          </p:cNvPr>
          <p:cNvCxnSpPr>
            <a:cxnSpLocks/>
          </p:cNvCxnSpPr>
          <p:nvPr/>
        </p:nvCxnSpPr>
        <p:spPr>
          <a:xfrm>
            <a:off x="3284823" y="10399779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/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5694559" y="7277639"/>
            <a:ext cx="103251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Some applications provide the entire series, e.g. machine translation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the deployment does not 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utilize information from the past and the future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8C9955-7356-42D6-8F20-42989A2AC79C}"/>
              </a:ext>
            </a:extLst>
          </p:cNvPr>
          <p:cNvSpPr/>
          <p:nvPr/>
        </p:nvSpPr>
        <p:spPr bwMode="auto">
          <a:xfrm>
            <a:off x="609265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D88721-2826-452C-8A25-602198201379}"/>
              </a:ext>
            </a:extLst>
          </p:cNvPr>
          <p:cNvSpPr/>
          <p:nvPr/>
        </p:nvSpPr>
        <p:spPr bwMode="auto">
          <a:xfrm>
            <a:off x="9941916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EABE3-6804-4F44-958A-7F03CD80A0DD}"/>
              </a:ext>
            </a:extLst>
          </p:cNvPr>
          <p:cNvSpPr/>
          <p:nvPr/>
        </p:nvSpPr>
        <p:spPr bwMode="auto">
          <a:xfrm>
            <a:off x="1373308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58A35-881F-42AC-BCEC-CFEF14DA1B6E}"/>
              </a:ext>
            </a:extLst>
          </p:cNvPr>
          <p:cNvSpPr/>
          <p:nvPr/>
        </p:nvSpPr>
        <p:spPr bwMode="auto">
          <a:xfrm>
            <a:off x="21607144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D861B7-72C1-4672-8C6D-3FB381661C2B}"/>
              </a:ext>
            </a:extLst>
          </p:cNvPr>
          <p:cNvCxnSpPr>
            <a:cxnSpLocks/>
          </p:cNvCxnSpPr>
          <p:nvPr/>
        </p:nvCxnSpPr>
        <p:spPr>
          <a:xfrm flipH="1">
            <a:off x="18662793" y="11504680"/>
            <a:ext cx="294435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2D249-4781-42EB-8B85-4B59AD3D1BF7}"/>
              </a:ext>
            </a:extLst>
          </p:cNvPr>
          <p:cNvSpPr/>
          <p:nvPr/>
        </p:nvSpPr>
        <p:spPr bwMode="auto">
          <a:xfrm>
            <a:off x="20313191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E90C56-9A49-44CC-9187-552034111B82}"/>
              </a:ext>
            </a:extLst>
          </p:cNvPr>
          <p:cNvCxnSpPr>
            <a:cxnSpLocks/>
          </p:cNvCxnSpPr>
          <p:nvPr/>
        </p:nvCxnSpPr>
        <p:spPr>
          <a:xfrm flipH="1">
            <a:off x="14670761" y="11525217"/>
            <a:ext cx="1653740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CFFD90D-94A2-42D9-ACB4-54955EFE3E9F}"/>
              </a:ext>
            </a:extLst>
          </p:cNvPr>
          <p:cNvSpPr txBox="1"/>
          <p:nvPr/>
        </p:nvSpPr>
        <p:spPr>
          <a:xfrm>
            <a:off x="16508040" y="108271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FA57B6-8A55-40E4-868A-695B869A0BE3}"/>
              </a:ext>
            </a:extLst>
          </p:cNvPr>
          <p:cNvCxnSpPr>
            <a:cxnSpLocks/>
          </p:cNvCxnSpPr>
          <p:nvPr/>
        </p:nvCxnSpPr>
        <p:spPr>
          <a:xfrm flipH="1">
            <a:off x="10879591" y="11504680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0F773-B0CC-45CF-8EF7-C6B61462D138}"/>
              </a:ext>
            </a:extLst>
          </p:cNvPr>
          <p:cNvSpPr/>
          <p:nvPr/>
        </p:nvSpPr>
        <p:spPr bwMode="auto">
          <a:xfrm>
            <a:off x="12365940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1F77E89-04DB-420E-B92B-4790C916826F}"/>
              </a:ext>
            </a:extLst>
          </p:cNvPr>
          <p:cNvCxnSpPr>
            <a:cxnSpLocks/>
          </p:cNvCxnSpPr>
          <p:nvPr/>
        </p:nvCxnSpPr>
        <p:spPr>
          <a:xfrm flipH="1">
            <a:off x="7079638" y="11525217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/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/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/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646D740-CFF5-4992-BCCE-5B8D4AC781AB}"/>
              </a:ext>
            </a:extLst>
          </p:cNvPr>
          <p:cNvCxnSpPr>
            <a:cxnSpLocks/>
          </p:cNvCxnSpPr>
          <p:nvPr/>
        </p:nvCxnSpPr>
        <p:spPr>
          <a:xfrm flipH="1" flipV="1">
            <a:off x="22544819" y="11504680"/>
            <a:ext cx="1209182" cy="2053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/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/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/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/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04AC5E00-4110-471D-B4F1-96AA8B46BB1F}"/>
              </a:ext>
            </a:extLst>
          </p:cNvPr>
          <p:cNvSpPr/>
          <p:nvPr/>
        </p:nvSpPr>
        <p:spPr bwMode="auto">
          <a:xfrm rot="17840307">
            <a:off x="9314104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9EFA82C-1090-401F-8ECF-41A8F0DC9ADC}"/>
              </a:ext>
            </a:extLst>
          </p:cNvPr>
          <p:cNvSpPr/>
          <p:nvPr/>
        </p:nvSpPr>
        <p:spPr bwMode="auto">
          <a:xfrm rot="17840307">
            <a:off x="5425803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50C0589C-C002-4A6C-A65B-DD00A92D4B95}"/>
              </a:ext>
            </a:extLst>
          </p:cNvPr>
          <p:cNvSpPr/>
          <p:nvPr/>
        </p:nvSpPr>
        <p:spPr bwMode="auto">
          <a:xfrm rot="17840307">
            <a:off x="1312360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4051756-129F-48C7-BE20-3D43974A96DB}"/>
              </a:ext>
            </a:extLst>
          </p:cNvPr>
          <p:cNvSpPr/>
          <p:nvPr/>
        </p:nvSpPr>
        <p:spPr bwMode="auto">
          <a:xfrm rot="17840307">
            <a:off x="2102845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/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∙[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/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90B74386-16C1-4B82-A6CC-69634ADDD93B}"/>
              </a:ext>
            </a:extLst>
          </p:cNvPr>
          <p:cNvSpPr/>
          <p:nvPr/>
        </p:nvSpPr>
        <p:spPr>
          <a:xfrm>
            <a:off x="14125482" y="17573621"/>
            <a:ext cx="800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FA6CCDC-08ED-4171-B72A-20F47D623F72}"/>
              </a:ext>
            </a:extLst>
          </p:cNvPr>
          <p:cNvSpPr/>
          <p:nvPr/>
        </p:nvSpPr>
        <p:spPr bwMode="auto">
          <a:xfrm rot="14467253">
            <a:off x="5493402" y="7095146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7BE0D92-B225-4D18-B984-AE5EF4387875}"/>
              </a:ext>
            </a:extLst>
          </p:cNvPr>
          <p:cNvSpPr/>
          <p:nvPr/>
        </p:nvSpPr>
        <p:spPr bwMode="auto">
          <a:xfrm rot="14467253">
            <a:off x="9282360" y="7115054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8F4723CF-C434-4292-B34E-BB50A9C50444}"/>
              </a:ext>
            </a:extLst>
          </p:cNvPr>
          <p:cNvSpPr/>
          <p:nvPr/>
        </p:nvSpPr>
        <p:spPr bwMode="auto">
          <a:xfrm rot="14467253">
            <a:off x="13087871" y="7019898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0E65BEF-FDBD-4964-895F-990B3E47537B}"/>
              </a:ext>
            </a:extLst>
          </p:cNvPr>
          <p:cNvSpPr/>
          <p:nvPr/>
        </p:nvSpPr>
        <p:spPr bwMode="auto">
          <a:xfrm rot="14467253">
            <a:off x="21013201" y="7019897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68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4208659" y="4044828"/>
            <a:ext cx="10325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acyclic graph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run forward-pass and backprop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Supported by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2C3D2-3538-47DF-9DDB-26792BE4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7DA6D0BF-9C06-4BAB-AAEC-D9D5713B727A}"/>
              </a:ext>
            </a:extLst>
          </p:cNvPr>
          <p:cNvSpPr/>
          <p:nvPr/>
        </p:nvSpPr>
        <p:spPr bwMode="auto">
          <a:xfrm rot="19543249">
            <a:off x="10804797" y="691573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/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/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/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/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/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/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F3E0EF23-6DC9-4828-B43A-EE4C358FCF89}"/>
              </a:ext>
            </a:extLst>
          </p:cNvPr>
          <p:cNvSpPr/>
          <p:nvPr/>
        </p:nvSpPr>
        <p:spPr bwMode="auto">
          <a:xfrm rot="1381435">
            <a:off x="12123118" y="1075568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962CAD28-DBFC-403A-B915-E63A24909456}"/>
              </a:ext>
            </a:extLst>
          </p:cNvPr>
          <p:cNvSpPr/>
          <p:nvPr/>
        </p:nvSpPr>
        <p:spPr bwMode="auto">
          <a:xfrm rot="1057345">
            <a:off x="14530217" y="637999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0DCF9167-23BF-44D9-885C-4CB3B1EB3FD1}"/>
              </a:ext>
            </a:extLst>
          </p:cNvPr>
          <p:cNvSpPr/>
          <p:nvPr/>
        </p:nvSpPr>
        <p:spPr bwMode="auto">
          <a:xfrm rot="3211327">
            <a:off x="16427435" y="816242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E5D10E08-3725-4073-BDB6-C7794051D5B2}"/>
              </a:ext>
            </a:extLst>
          </p:cNvPr>
          <p:cNvSpPr/>
          <p:nvPr/>
        </p:nvSpPr>
        <p:spPr bwMode="auto">
          <a:xfrm rot="9061595">
            <a:off x="15500972" y="1025059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/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/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/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/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Right 83">
            <a:extLst>
              <a:ext uri="{FF2B5EF4-FFF2-40B4-BE49-F238E27FC236}">
                <a16:creationId xmlns:a16="http://schemas.microsoft.com/office/drawing/2014/main" id="{621C2D64-2416-44FA-9C3D-9880FA2B37E8}"/>
              </a:ext>
            </a:extLst>
          </p:cNvPr>
          <p:cNvSpPr/>
          <p:nvPr/>
        </p:nvSpPr>
        <p:spPr bwMode="auto">
          <a:xfrm rot="9499029">
            <a:off x="8636596" y="1104260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5F9196D7-3B99-4BC1-A9A3-A241C355179A}"/>
              </a:ext>
            </a:extLst>
          </p:cNvPr>
          <p:cNvSpPr/>
          <p:nvPr/>
        </p:nvSpPr>
        <p:spPr bwMode="auto">
          <a:xfrm rot="11664880">
            <a:off x="5546246" y="11108281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946D381C-4FF6-4546-A1DA-31830DB8B287}"/>
              </a:ext>
            </a:extLst>
          </p:cNvPr>
          <p:cNvSpPr/>
          <p:nvPr/>
        </p:nvSpPr>
        <p:spPr bwMode="auto">
          <a:xfrm rot="16007096">
            <a:off x="4477786" y="9242060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E97FE582-1854-4E84-82CE-49E410BED790}"/>
              </a:ext>
            </a:extLst>
          </p:cNvPr>
          <p:cNvSpPr/>
          <p:nvPr/>
        </p:nvSpPr>
        <p:spPr bwMode="auto">
          <a:xfrm rot="19192152">
            <a:off x="4929749" y="718762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AF8B259-D319-42DD-963E-C604A1246E62}"/>
              </a:ext>
            </a:extLst>
          </p:cNvPr>
          <p:cNvSpPr/>
          <p:nvPr/>
        </p:nvSpPr>
        <p:spPr bwMode="auto">
          <a:xfrm rot="1475831">
            <a:off x="8134657" y="701507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2EE0-6CD0-4B47-AED1-760FDA623966}"/>
              </a:ext>
            </a:extLst>
          </p:cNvPr>
          <p:cNvSpPr txBox="1"/>
          <p:nvPr/>
        </p:nvSpPr>
        <p:spPr>
          <a:xfrm>
            <a:off x="3809088" y="13160701"/>
            <a:ext cx="16268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independent RNN put together</a:t>
            </a:r>
          </a:p>
          <a:p>
            <a:endParaRPr lang="en-US" dirty="0"/>
          </a:p>
          <a:p>
            <a:r>
              <a:rPr lang="en-US" dirty="0"/>
              <a:t>Equivalent to run two RNNs; one is fed with t=1,…,N and another is fed with t=N,N-1, …, 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58448F-981F-4FBB-B37C-BA0621C4F2FA}"/>
              </a:ext>
            </a:extLst>
          </p:cNvPr>
          <p:cNvSpPr/>
          <p:nvPr/>
        </p:nvSpPr>
        <p:spPr bwMode="auto">
          <a:xfrm>
            <a:off x="24208659" y="17103689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555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43195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/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/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/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/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/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/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/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/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/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/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/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/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/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/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/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/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/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/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/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/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/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/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/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/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/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163003" y="1460349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84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E11DC99-5987-4947-A3F1-F2C80738B2CB}"/>
              </a:ext>
            </a:extLst>
          </p:cNvPr>
          <p:cNvCxnSpPr>
            <a:cxnSpLocks/>
          </p:cNvCxnSpPr>
          <p:nvPr/>
        </p:nvCxnSpPr>
        <p:spPr>
          <a:xfrm flipH="1">
            <a:off x="9804874" y="821726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D6E6FBC-7C39-496F-996B-0B060A4181AA}"/>
              </a:ext>
            </a:extLst>
          </p:cNvPr>
          <p:cNvCxnSpPr>
            <a:cxnSpLocks/>
          </p:cNvCxnSpPr>
          <p:nvPr/>
        </p:nvCxnSpPr>
        <p:spPr>
          <a:xfrm flipH="1">
            <a:off x="5966143" y="829365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963EEDE-A426-4CC4-9655-5EADAB08C1F8}"/>
              </a:ext>
            </a:extLst>
          </p:cNvPr>
          <p:cNvCxnSpPr>
            <a:cxnSpLocks/>
          </p:cNvCxnSpPr>
          <p:nvPr/>
        </p:nvCxnSpPr>
        <p:spPr>
          <a:xfrm flipH="1">
            <a:off x="9804874" y="1174118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D39983F-D399-4303-ACA3-997CA4A6B6AA}"/>
              </a:ext>
            </a:extLst>
          </p:cNvPr>
          <p:cNvCxnSpPr>
            <a:cxnSpLocks/>
          </p:cNvCxnSpPr>
          <p:nvPr/>
        </p:nvCxnSpPr>
        <p:spPr>
          <a:xfrm flipH="1">
            <a:off x="5966143" y="1181757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1F33F3F-CF42-4F76-AFAC-EBBD468F8DF7}"/>
              </a:ext>
            </a:extLst>
          </p:cNvPr>
          <p:cNvCxnSpPr>
            <a:cxnSpLocks/>
          </p:cNvCxnSpPr>
          <p:nvPr/>
        </p:nvCxnSpPr>
        <p:spPr>
          <a:xfrm flipH="1">
            <a:off x="9819787" y="1517040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A921489-2747-4FEF-A7B5-D38A8EC1A63B}"/>
              </a:ext>
            </a:extLst>
          </p:cNvPr>
          <p:cNvCxnSpPr>
            <a:cxnSpLocks/>
          </p:cNvCxnSpPr>
          <p:nvPr/>
        </p:nvCxnSpPr>
        <p:spPr>
          <a:xfrm flipH="1">
            <a:off x="5981056" y="1524679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2382F1F-DB73-451C-AB3F-760231D32030}"/>
              </a:ext>
            </a:extLst>
          </p:cNvPr>
          <p:cNvCxnSpPr>
            <a:cxnSpLocks/>
          </p:cNvCxnSpPr>
          <p:nvPr/>
        </p:nvCxnSpPr>
        <p:spPr>
          <a:xfrm flipH="1">
            <a:off x="18429516" y="118628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ACB0702-7948-4CA9-9465-70230CF033A5}"/>
              </a:ext>
            </a:extLst>
          </p:cNvPr>
          <p:cNvCxnSpPr>
            <a:cxnSpLocks/>
          </p:cNvCxnSpPr>
          <p:nvPr/>
        </p:nvCxnSpPr>
        <p:spPr>
          <a:xfrm flipH="1">
            <a:off x="18429516" y="15547540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D5B3E9-ED82-4A92-9E40-BABC7A30AE76}"/>
              </a:ext>
            </a:extLst>
          </p:cNvPr>
          <p:cNvCxnSpPr>
            <a:cxnSpLocks/>
          </p:cNvCxnSpPr>
          <p:nvPr/>
        </p:nvCxnSpPr>
        <p:spPr>
          <a:xfrm flipH="1">
            <a:off x="18479585" y="83195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28797" y="13536461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05703" y="673095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065706" y="1250656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74D35F2-94D3-45FC-805C-0D66AB9DDCD7}"/>
              </a:ext>
            </a:extLst>
          </p:cNvPr>
          <p:cNvSpPr/>
          <p:nvPr/>
        </p:nvSpPr>
        <p:spPr bwMode="auto">
          <a:xfrm>
            <a:off x="25163003" y="15133607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649355D-E10C-426B-B0E5-FB76E66C8294}"/>
              </a:ext>
            </a:extLst>
          </p:cNvPr>
          <p:cNvSpPr/>
          <p:nvPr/>
        </p:nvSpPr>
        <p:spPr bwMode="auto">
          <a:xfrm>
            <a:off x="507289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C14066F-D412-486B-A4C4-D4C2C0CA5A94}"/>
              </a:ext>
            </a:extLst>
          </p:cNvPr>
          <p:cNvSpPr/>
          <p:nvPr/>
        </p:nvSpPr>
        <p:spPr bwMode="auto">
          <a:xfrm>
            <a:off x="507289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FD44CD6-D3EC-4B86-87FE-964D205D7886}"/>
              </a:ext>
            </a:extLst>
          </p:cNvPr>
          <p:cNvSpPr/>
          <p:nvPr/>
        </p:nvSpPr>
        <p:spPr bwMode="auto">
          <a:xfrm>
            <a:off x="507289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DF001C1-1CB8-46E6-9C36-0702829F2A94}"/>
              </a:ext>
            </a:extLst>
          </p:cNvPr>
          <p:cNvSpPr/>
          <p:nvPr/>
        </p:nvSpPr>
        <p:spPr bwMode="auto">
          <a:xfrm>
            <a:off x="8882112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80796EE-5FBD-4EE4-8C75-2FBCB0BF93E5}"/>
              </a:ext>
            </a:extLst>
          </p:cNvPr>
          <p:cNvSpPr/>
          <p:nvPr/>
        </p:nvSpPr>
        <p:spPr bwMode="auto">
          <a:xfrm>
            <a:off x="1263400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7EE2735-470B-4681-AF9E-7B410BBED461}"/>
              </a:ext>
            </a:extLst>
          </p:cNvPr>
          <p:cNvSpPr/>
          <p:nvPr/>
        </p:nvSpPr>
        <p:spPr bwMode="auto">
          <a:xfrm>
            <a:off x="20566858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CB19797-54C8-4810-8A70-78D32138A4EA}"/>
              </a:ext>
            </a:extLst>
          </p:cNvPr>
          <p:cNvSpPr/>
          <p:nvPr/>
        </p:nvSpPr>
        <p:spPr bwMode="auto">
          <a:xfrm>
            <a:off x="20566858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C695B68-BEB2-4938-B17E-79958A40C21D}"/>
              </a:ext>
            </a:extLst>
          </p:cNvPr>
          <p:cNvSpPr/>
          <p:nvPr/>
        </p:nvSpPr>
        <p:spPr bwMode="auto">
          <a:xfrm>
            <a:off x="20566858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4FAA974-2C4A-4673-9679-0CB044F00C44}"/>
              </a:ext>
            </a:extLst>
          </p:cNvPr>
          <p:cNvSpPr/>
          <p:nvPr/>
        </p:nvSpPr>
        <p:spPr bwMode="auto">
          <a:xfrm>
            <a:off x="8882112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97BB565-3DC2-41D2-B7CC-B68DCA2AFDB3}"/>
              </a:ext>
            </a:extLst>
          </p:cNvPr>
          <p:cNvSpPr/>
          <p:nvPr/>
        </p:nvSpPr>
        <p:spPr bwMode="auto">
          <a:xfrm>
            <a:off x="8882112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479EEFE-D63B-4517-A8C9-1A921FA87B90}"/>
              </a:ext>
            </a:extLst>
          </p:cNvPr>
          <p:cNvSpPr/>
          <p:nvPr/>
        </p:nvSpPr>
        <p:spPr bwMode="auto">
          <a:xfrm>
            <a:off x="1263400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0FC316E-B479-472E-85C4-5BD81BB63A4E}"/>
              </a:ext>
            </a:extLst>
          </p:cNvPr>
          <p:cNvSpPr/>
          <p:nvPr/>
        </p:nvSpPr>
        <p:spPr bwMode="auto">
          <a:xfrm>
            <a:off x="1263400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CE35215E-0AA7-426C-AC6F-A521D65DF3A5}"/>
              </a:ext>
            </a:extLst>
          </p:cNvPr>
          <p:cNvCxnSpPr>
            <a:cxnSpLocks/>
          </p:cNvCxnSpPr>
          <p:nvPr/>
        </p:nvCxnSpPr>
        <p:spPr>
          <a:xfrm flipH="1">
            <a:off x="13571681" y="84719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3BDEBB67-86F2-4747-A44C-0DE18DA9E18B}"/>
              </a:ext>
            </a:extLst>
          </p:cNvPr>
          <p:cNvSpPr txBox="1"/>
          <p:nvPr/>
        </p:nvSpPr>
        <p:spPr>
          <a:xfrm>
            <a:off x="15483760" y="7690855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6876530-3019-4B69-BC97-2E9E06181114}"/>
              </a:ext>
            </a:extLst>
          </p:cNvPr>
          <p:cNvSpPr txBox="1"/>
          <p:nvPr/>
        </p:nvSpPr>
        <p:spPr>
          <a:xfrm>
            <a:off x="15483760" y="113906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DDA5AAA-3F50-45C4-A623-9770AB3CCCE1}"/>
              </a:ext>
            </a:extLst>
          </p:cNvPr>
          <p:cNvSpPr txBox="1"/>
          <p:nvPr/>
        </p:nvSpPr>
        <p:spPr>
          <a:xfrm>
            <a:off x="15483760" y="1492309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E9A3E72-9232-4E47-90F4-65A1D326D9BA}"/>
              </a:ext>
            </a:extLst>
          </p:cNvPr>
          <p:cNvCxnSpPr>
            <a:cxnSpLocks/>
          </p:cNvCxnSpPr>
          <p:nvPr/>
        </p:nvCxnSpPr>
        <p:spPr>
          <a:xfrm flipH="1">
            <a:off x="13521612" y="120152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19BDAD8-4006-482F-BDA4-010DBC91C7FF}"/>
              </a:ext>
            </a:extLst>
          </p:cNvPr>
          <p:cNvCxnSpPr>
            <a:cxnSpLocks/>
          </p:cNvCxnSpPr>
          <p:nvPr/>
        </p:nvCxnSpPr>
        <p:spPr>
          <a:xfrm flipH="1">
            <a:off x="13521612" y="1569994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FE9CB42-9CD4-4409-80F5-533DC6587187}"/>
              </a:ext>
            </a:extLst>
          </p:cNvPr>
          <p:cNvCxnSpPr>
            <a:cxnSpLocks/>
          </p:cNvCxnSpPr>
          <p:nvPr/>
        </p:nvCxnSpPr>
        <p:spPr>
          <a:xfrm flipH="1">
            <a:off x="21554602" y="79424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1F6A25D-DD07-416F-BF21-BEE5937DE657}"/>
              </a:ext>
            </a:extLst>
          </p:cNvPr>
          <p:cNvCxnSpPr>
            <a:cxnSpLocks/>
          </p:cNvCxnSpPr>
          <p:nvPr/>
        </p:nvCxnSpPr>
        <p:spPr>
          <a:xfrm flipH="1">
            <a:off x="21504533" y="114857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02DC03D-E0B9-49CF-A2A1-E00BD162DF75}"/>
              </a:ext>
            </a:extLst>
          </p:cNvPr>
          <p:cNvCxnSpPr>
            <a:cxnSpLocks/>
          </p:cNvCxnSpPr>
          <p:nvPr/>
        </p:nvCxnSpPr>
        <p:spPr>
          <a:xfrm flipH="1">
            <a:off x="21504533" y="15170403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501824CE-F3FF-40AA-A867-8D7DFB596A66}"/>
              </a:ext>
            </a:extLst>
          </p:cNvPr>
          <p:cNvSpPr/>
          <p:nvPr/>
        </p:nvSpPr>
        <p:spPr bwMode="auto">
          <a:xfrm rot="17840307">
            <a:off x="4660269" y="16766039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5" name="Arrow: Right 184">
            <a:extLst>
              <a:ext uri="{FF2B5EF4-FFF2-40B4-BE49-F238E27FC236}">
                <a16:creationId xmlns:a16="http://schemas.microsoft.com/office/drawing/2014/main" id="{BFB4D32E-BFBA-47B0-BA17-8718094C7895}"/>
              </a:ext>
            </a:extLst>
          </p:cNvPr>
          <p:cNvSpPr/>
          <p:nvPr/>
        </p:nvSpPr>
        <p:spPr bwMode="auto">
          <a:xfrm rot="17840307">
            <a:off x="831874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0DD9550E-FFA2-4F18-9631-3B5E2D6C7626}"/>
              </a:ext>
            </a:extLst>
          </p:cNvPr>
          <p:cNvSpPr/>
          <p:nvPr/>
        </p:nvSpPr>
        <p:spPr bwMode="auto">
          <a:xfrm rot="17840307">
            <a:off x="1216142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7" name="Arrow: Right 186">
            <a:extLst>
              <a:ext uri="{FF2B5EF4-FFF2-40B4-BE49-F238E27FC236}">
                <a16:creationId xmlns:a16="http://schemas.microsoft.com/office/drawing/2014/main" id="{08888E5C-B68B-4D5A-940F-9EACE77D8858}"/>
              </a:ext>
            </a:extLst>
          </p:cNvPr>
          <p:cNvSpPr/>
          <p:nvPr/>
        </p:nvSpPr>
        <p:spPr bwMode="auto">
          <a:xfrm rot="17840307">
            <a:off x="20081209" y="16667752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917321DC-79FE-48D6-882D-24CED49C68F0}"/>
              </a:ext>
            </a:extLst>
          </p:cNvPr>
          <p:cNvSpPr/>
          <p:nvPr/>
        </p:nvSpPr>
        <p:spPr bwMode="auto">
          <a:xfrm rot="14467253">
            <a:off x="20309148" y="555708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1" name="Arrow: Right 190">
            <a:extLst>
              <a:ext uri="{FF2B5EF4-FFF2-40B4-BE49-F238E27FC236}">
                <a16:creationId xmlns:a16="http://schemas.microsoft.com/office/drawing/2014/main" id="{5088ACD3-9F0A-4C83-A684-9D59CF6DFA14}"/>
              </a:ext>
            </a:extLst>
          </p:cNvPr>
          <p:cNvSpPr/>
          <p:nvPr/>
        </p:nvSpPr>
        <p:spPr bwMode="auto">
          <a:xfrm rot="14467253">
            <a:off x="12362168" y="5615900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2" name="Arrow: Right 191">
            <a:extLst>
              <a:ext uri="{FF2B5EF4-FFF2-40B4-BE49-F238E27FC236}">
                <a16:creationId xmlns:a16="http://schemas.microsoft.com/office/drawing/2014/main" id="{3683D8F4-3313-4B8A-A5AA-28AA40865C7D}"/>
              </a:ext>
            </a:extLst>
          </p:cNvPr>
          <p:cNvSpPr/>
          <p:nvPr/>
        </p:nvSpPr>
        <p:spPr bwMode="auto">
          <a:xfrm rot="14467253">
            <a:off x="8649287" y="5635153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3" name="Arrow: Right 192">
            <a:extLst>
              <a:ext uri="{FF2B5EF4-FFF2-40B4-BE49-F238E27FC236}">
                <a16:creationId xmlns:a16="http://schemas.microsoft.com/office/drawing/2014/main" id="{F04E1261-54A1-4C96-9DAC-D70110F9501F}"/>
              </a:ext>
            </a:extLst>
          </p:cNvPr>
          <p:cNvSpPr/>
          <p:nvPr/>
        </p:nvSpPr>
        <p:spPr bwMode="auto">
          <a:xfrm rot="14467253">
            <a:off x="4858135" y="563515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056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4756918"/>
            <a:ext cx="12388854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level vocabulary:</a:t>
            </a:r>
          </a:p>
          <a:p>
            <a:endParaRPr lang="en-US" dirty="0"/>
          </a:p>
          <a:p>
            <a:r>
              <a:rPr lang="en-US" dirty="0"/>
              <a:t>[</a:t>
            </a:r>
          </a:p>
          <a:p>
            <a:pPr lvl="1"/>
            <a:r>
              <a:rPr lang="en-US" dirty="0"/>
              <a:t>a					0</a:t>
            </a:r>
          </a:p>
          <a:p>
            <a:pPr lvl="1"/>
            <a:r>
              <a:rPr lang="en-US" dirty="0"/>
              <a:t>aa					1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air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is 					2876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… </a:t>
            </a:r>
          </a:p>
          <a:p>
            <a:pPr lvl="1"/>
            <a:r>
              <a:rPr lang="en-US" dirty="0"/>
              <a:t>this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playing				27890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zinc</a:t>
            </a:r>
          </a:p>
          <a:p>
            <a:r>
              <a:rPr lang="en-US" dirty="0"/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9326225" y="4135948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words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ACA6469-8D75-4BE3-8EB2-C4B0D8EB1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07608"/>
              </p:ext>
            </p:extLst>
          </p:nvPr>
        </p:nvGraphicFramePr>
        <p:xfrm>
          <a:off x="18276197" y="6962523"/>
          <a:ext cx="13823952" cy="11214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3992">
                  <a:extLst>
                    <a:ext uri="{9D8B030D-6E8A-4147-A177-3AD203B41FA5}">
                      <a16:colId xmlns:a16="http://schemas.microsoft.com/office/drawing/2014/main" val="3846623159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3706477742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2710088590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1630467967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112474333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3533751974"/>
                    </a:ext>
                  </a:extLst>
                </a:gridCol>
              </a:tblGrid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81579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859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204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37222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10484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770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560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20564476" y="5953720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27393900" y="5943600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16563975" y="6962523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17354550" y="6962523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16592550" y="18243044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08972" y="12022275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vocabulary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3A9D3-EC71-471E-9AA3-12FC7BDB632C}"/>
              </a:ext>
            </a:extLst>
          </p:cNvPr>
          <p:cNvSpPr txBox="1"/>
          <p:nvPr/>
        </p:nvSpPr>
        <p:spPr>
          <a:xfrm>
            <a:off x="32578230" y="6932273"/>
            <a:ext cx="3620395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10K-30K entries in English vocabulary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dirty="0"/>
              <a:t>Assume all words are orthogonal to each other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Does not utilize any “pre-training”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B39609-C4E7-4120-AE25-8829D1943185}"/>
              </a:ext>
            </a:extLst>
          </p:cNvPr>
          <p:cNvSpPr/>
          <p:nvPr/>
        </p:nvSpPr>
        <p:spPr bwMode="auto">
          <a:xfrm>
            <a:off x="20564476" y="6962523"/>
            <a:ext cx="2342019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04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3728218"/>
            <a:ext cx="1238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 level vocabulary: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7306925" y="374371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characters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353DA-ECF6-4FE0-B90B-7DCBE575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059277"/>
            <a:ext cx="5910260" cy="12849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2B964-9F41-4DDF-B52B-241021D6664E}"/>
              </a:ext>
            </a:extLst>
          </p:cNvPr>
          <p:cNvSpPr txBox="1"/>
          <p:nvPr/>
        </p:nvSpPr>
        <p:spPr>
          <a:xfrm>
            <a:off x="16868775" y="608686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use compact representation: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337C4-0302-4DB0-9DB8-1852B1C2CA1C}"/>
              </a:ext>
            </a:extLst>
          </p:cNvPr>
          <p:cNvSpPr/>
          <p:nvPr/>
        </p:nvSpPr>
        <p:spPr>
          <a:xfrm>
            <a:off x="15765378" y="8415425"/>
            <a:ext cx="142654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D23E7-3EBA-47D8-A50F-2CF2E1DA2553}"/>
              </a:ext>
            </a:extLst>
          </p:cNvPr>
          <p:cNvCxnSpPr>
            <a:cxnSpLocks/>
          </p:cNvCxnSpPr>
          <p:nvPr/>
        </p:nvCxnSpPr>
        <p:spPr>
          <a:xfrm flipV="1">
            <a:off x="13430250" y="9316245"/>
            <a:ext cx="2658978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6B0B13B4-975A-4ECA-A8E7-34EC5DDFF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454"/>
              </p:ext>
            </p:extLst>
          </p:nvPr>
        </p:nvGraphicFramePr>
        <p:xfrm>
          <a:off x="11525250" y="11444282"/>
          <a:ext cx="17417145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3429">
                  <a:extLst>
                    <a:ext uri="{9D8B030D-6E8A-4147-A177-3AD203B41FA5}">
                      <a16:colId xmlns:a16="http://schemas.microsoft.com/office/drawing/2014/main" val="1791781293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1814293077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56749708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79808502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472433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T: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h:12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i:13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16857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879DD-0DD1-41F8-8855-2540475AD699}"/>
              </a:ext>
            </a:extLst>
          </p:cNvPr>
          <p:cNvCxnSpPr>
            <a:cxnSpLocks/>
          </p:cNvCxnSpPr>
          <p:nvPr/>
        </p:nvCxnSpPr>
        <p:spPr>
          <a:xfrm flipH="1" flipV="1">
            <a:off x="16359939" y="9316245"/>
            <a:ext cx="213561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BB98BF-E0BB-4D2E-843D-57207E7082DB}"/>
              </a:ext>
            </a:extLst>
          </p:cNvPr>
          <p:cNvCxnSpPr>
            <a:cxnSpLocks/>
          </p:cNvCxnSpPr>
          <p:nvPr/>
        </p:nvCxnSpPr>
        <p:spPr>
          <a:xfrm flipH="1" flipV="1">
            <a:off x="16799336" y="9338756"/>
            <a:ext cx="3203166" cy="18964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F8290B-F258-45E4-9B8E-1F2EC890DFB7}"/>
              </a:ext>
            </a:extLst>
          </p:cNvPr>
          <p:cNvCxnSpPr>
            <a:cxnSpLocks/>
          </p:cNvCxnSpPr>
          <p:nvPr/>
        </p:nvCxnSpPr>
        <p:spPr>
          <a:xfrm flipH="1" flipV="1">
            <a:off x="17306926" y="9316245"/>
            <a:ext cx="6219824" cy="171370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00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character vocabulary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FD30AC4-D3EE-4457-AAA6-07810CBCD455}"/>
              </a:ext>
            </a:extLst>
          </p:cNvPr>
          <p:cNvSpPr/>
          <p:nvPr/>
        </p:nvSpPr>
        <p:spPr bwMode="auto">
          <a:xfrm rot="16200000">
            <a:off x="4729648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/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94B332B-2D68-48D3-BAA5-F08AE72F835C}"/>
              </a:ext>
            </a:extLst>
          </p:cNvPr>
          <p:cNvSpPr/>
          <p:nvPr/>
        </p:nvSpPr>
        <p:spPr bwMode="auto">
          <a:xfrm>
            <a:off x="5098672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E97C3D-6B92-4512-B577-50D66B45CB85}"/>
              </a:ext>
            </a:extLst>
          </p:cNvPr>
          <p:cNvSpPr/>
          <p:nvPr/>
        </p:nvSpPr>
        <p:spPr bwMode="auto">
          <a:xfrm>
            <a:off x="8931971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77E88-F41F-4090-9A3E-420734EB52A8}"/>
              </a:ext>
            </a:extLst>
          </p:cNvPr>
          <p:cNvSpPr/>
          <p:nvPr/>
        </p:nvSpPr>
        <p:spPr bwMode="auto">
          <a:xfrm>
            <a:off x="12731977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64794B-3345-4392-A24F-A8C5A48FBC20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036347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A7FC8-DAC1-43F3-A788-13D24C6DEABF}"/>
              </a:ext>
            </a:extLst>
          </p:cNvPr>
          <p:cNvCxnSpPr/>
          <p:nvPr/>
        </p:nvCxnSpPr>
        <p:spPr>
          <a:xfrm>
            <a:off x="9869646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9CF19D-E6B2-49BF-A70A-236863D34261}"/>
              </a:ext>
            </a:extLst>
          </p:cNvPr>
          <p:cNvCxnSpPr>
            <a:cxnSpLocks/>
          </p:cNvCxnSpPr>
          <p:nvPr/>
        </p:nvCxnSpPr>
        <p:spPr>
          <a:xfrm>
            <a:off x="3650860" y="1191157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/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B5BAA6D-1ACF-4D49-966C-62910AA5BD1B}"/>
              </a:ext>
            </a:extLst>
          </p:cNvPr>
          <p:cNvSpPr/>
          <p:nvPr/>
        </p:nvSpPr>
        <p:spPr bwMode="auto">
          <a:xfrm rot="16200000">
            <a:off x="472964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/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FF39A8EF-90F7-496F-94CB-9CCFDD79B92B}"/>
              </a:ext>
            </a:extLst>
          </p:cNvPr>
          <p:cNvSpPr/>
          <p:nvPr/>
        </p:nvSpPr>
        <p:spPr bwMode="auto">
          <a:xfrm rot="16200000">
            <a:off x="851433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/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E20A3F88-7948-4F04-8072-10A26A97A10C}"/>
              </a:ext>
            </a:extLst>
          </p:cNvPr>
          <p:cNvSpPr/>
          <p:nvPr/>
        </p:nvSpPr>
        <p:spPr bwMode="auto">
          <a:xfrm rot="16200000">
            <a:off x="12273756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/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A2D386-6B22-467A-B57A-2D80D55FF75C}"/>
              </a:ext>
            </a:extLst>
          </p:cNvPr>
          <p:cNvSpPr txBox="1"/>
          <p:nvPr/>
        </p:nvSpPr>
        <p:spPr>
          <a:xfrm>
            <a:off x="4953000" y="4225987"/>
            <a:ext cx="5796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Hello!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64242E-C932-4D59-A7F9-75DD77A3972E}"/>
              </a:ext>
            </a:extLst>
          </p:cNvPr>
          <p:cNvSpPr/>
          <p:nvPr/>
        </p:nvSpPr>
        <p:spPr bwMode="auto">
          <a:xfrm>
            <a:off x="16531983" y="996357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1FFD5A-1935-4239-B2F9-580750D51FD1}"/>
              </a:ext>
            </a:extLst>
          </p:cNvPr>
          <p:cNvCxnSpPr/>
          <p:nvPr/>
        </p:nvCxnSpPr>
        <p:spPr>
          <a:xfrm>
            <a:off x="13669652" y="1191157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6D16B4C7-A92F-427E-B972-6E1582DD131E}"/>
              </a:ext>
            </a:extLst>
          </p:cNvPr>
          <p:cNvSpPr/>
          <p:nvPr/>
        </p:nvSpPr>
        <p:spPr bwMode="auto">
          <a:xfrm rot="16200000">
            <a:off x="16073762" y="863755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/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3A4E93F-16B6-4A26-B1EA-0D8316F7AD5D}"/>
              </a:ext>
            </a:extLst>
          </p:cNvPr>
          <p:cNvSpPr/>
          <p:nvPr/>
        </p:nvSpPr>
        <p:spPr bwMode="auto">
          <a:xfrm>
            <a:off x="20327304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6F4819B-39BC-442A-B011-004C4A1E1AC3}"/>
              </a:ext>
            </a:extLst>
          </p:cNvPr>
          <p:cNvCxnSpPr/>
          <p:nvPr/>
        </p:nvCxnSpPr>
        <p:spPr>
          <a:xfrm>
            <a:off x="17464973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B79C60A-D30D-4438-A8FD-42FBE09734A9}"/>
              </a:ext>
            </a:extLst>
          </p:cNvPr>
          <p:cNvSpPr/>
          <p:nvPr/>
        </p:nvSpPr>
        <p:spPr bwMode="auto">
          <a:xfrm rot="16200000">
            <a:off x="19869083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/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B9FFE16B-C278-4780-BD8C-53189C2BCD3F}"/>
              </a:ext>
            </a:extLst>
          </p:cNvPr>
          <p:cNvSpPr/>
          <p:nvPr/>
        </p:nvSpPr>
        <p:spPr bwMode="auto">
          <a:xfrm rot="16200000">
            <a:off x="845952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/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0A707DA3-2890-4A6E-8846-2DC4455A2FA1}"/>
              </a:ext>
            </a:extLst>
          </p:cNvPr>
          <p:cNvSpPr/>
          <p:nvPr/>
        </p:nvSpPr>
        <p:spPr bwMode="auto">
          <a:xfrm rot="16200000">
            <a:off x="12284876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/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row: Right 61">
            <a:extLst>
              <a:ext uri="{FF2B5EF4-FFF2-40B4-BE49-F238E27FC236}">
                <a16:creationId xmlns:a16="http://schemas.microsoft.com/office/drawing/2014/main" id="{62D60CFC-FEFD-477E-9FF7-15A5E05E31D4}"/>
              </a:ext>
            </a:extLst>
          </p:cNvPr>
          <p:cNvSpPr/>
          <p:nvPr/>
        </p:nvSpPr>
        <p:spPr bwMode="auto">
          <a:xfrm rot="16200000">
            <a:off x="16171939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/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640ACF33-5BF5-4437-849A-37579DFDB837}"/>
              </a:ext>
            </a:extLst>
          </p:cNvPr>
          <p:cNvSpPr/>
          <p:nvPr/>
        </p:nvSpPr>
        <p:spPr bwMode="auto">
          <a:xfrm rot="16200000">
            <a:off x="1991864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/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823C79F-9EFB-4A98-B4EE-F9C9034242C3}"/>
              </a:ext>
            </a:extLst>
          </p:cNvPr>
          <p:cNvSpPr/>
          <p:nvPr/>
        </p:nvSpPr>
        <p:spPr bwMode="auto">
          <a:xfrm>
            <a:off x="24157899" y="996357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C2C15DA-9DC9-43A0-A39D-2EB8360E63C5}"/>
              </a:ext>
            </a:extLst>
          </p:cNvPr>
          <p:cNvCxnSpPr/>
          <p:nvPr/>
        </p:nvCxnSpPr>
        <p:spPr>
          <a:xfrm>
            <a:off x="21295568" y="1191156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F128F4D7-7194-4BF8-955D-B2EC1451A81E}"/>
              </a:ext>
            </a:extLst>
          </p:cNvPr>
          <p:cNvSpPr/>
          <p:nvPr/>
        </p:nvSpPr>
        <p:spPr bwMode="auto">
          <a:xfrm rot="16200000">
            <a:off x="23699678" y="863755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/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𝑬𝑶𝑺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A8D584C-7289-4369-9E83-15AA51F6BDDF}"/>
              </a:ext>
            </a:extLst>
          </p:cNvPr>
          <p:cNvSpPr/>
          <p:nvPr/>
        </p:nvSpPr>
        <p:spPr bwMode="auto">
          <a:xfrm rot="16200000">
            <a:off x="23749242" y="1450894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/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3AD0CC-54CB-4C89-AE46-5EE5E0D385D5}"/>
              </a:ext>
            </a:extLst>
          </p:cNvPr>
          <p:cNvSpPr txBox="1"/>
          <p:nvPr/>
        </p:nvSpPr>
        <p:spPr>
          <a:xfrm>
            <a:off x="26928883" y="10045063"/>
            <a:ext cx="7486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Casual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Finish with &lt;EOS&gt; token</a:t>
            </a:r>
          </a:p>
        </p:txBody>
      </p:sp>
    </p:spTree>
    <p:extLst>
      <p:ext uri="{BB962C8B-B14F-4D97-AF65-F5344CB8AC3E}">
        <p14:creationId xmlns:p14="http://schemas.microsoft.com/office/powerpoint/2010/main" val="364083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089077" cy="2538411"/>
          </a:xfrm>
        </p:spPr>
        <p:txBody>
          <a:bodyPr/>
          <a:lstStyle/>
          <a:p>
            <a:r>
              <a:rPr lang="en-US" sz="11500" dirty="0"/>
              <a:t>Sequence model for regression or detection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D42D591-F933-43FB-BF0B-D7236F68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83" y="5498975"/>
            <a:ext cx="15367000" cy="92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E7F102-EBB1-44C1-A390-DDC05719B203}"/>
              </a:ext>
            </a:extLst>
          </p:cNvPr>
          <p:cNvSpPr/>
          <p:nvPr/>
        </p:nvSpPr>
        <p:spPr>
          <a:xfrm>
            <a:off x="4267196" y="17911760"/>
            <a:ext cx="4925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http://www.sidc.be/silso/dayssnplot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511E8-DE8F-469E-AE38-947471A3AD74}"/>
              </a:ext>
            </a:extLst>
          </p:cNvPr>
          <p:cNvSpPr txBox="1"/>
          <p:nvPr/>
        </p:nvSpPr>
        <p:spPr>
          <a:xfrm>
            <a:off x="1930396" y="16087115"/>
            <a:ext cx="153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to estimate the number of sunspots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F07E6D-8D95-4071-AFB6-A0EB1534C373}"/>
              </a:ext>
            </a:extLst>
          </p:cNvPr>
          <p:cNvSpPr txBox="1"/>
          <p:nvPr/>
        </p:nvSpPr>
        <p:spPr>
          <a:xfrm>
            <a:off x="21236942" y="16087115"/>
            <a:ext cx="13853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 R-wave trigger from ECG waveform</a:t>
            </a:r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8BE5BAC7-59DA-47FE-9130-159A9AFDB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8731360" y="4486885"/>
            <a:ext cx="16615410" cy="1160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927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 embedding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2577832" y="4777085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real-value vector to represent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7902308" y="5971923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11334750" y="5971923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4143375" y="7028946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4933950" y="7028946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4171950" y="18309467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8372" y="12088698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DBBBC-CB0D-46D7-8085-122F6C0E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7002259"/>
            <a:ext cx="8791575" cy="1130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D191F-06D1-4B20-8684-B96FF5D5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4876" y="5419794"/>
            <a:ext cx="14395207" cy="40163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93BA3C-7B62-45CE-B927-35A44B78CC73}"/>
              </a:ext>
            </a:extLst>
          </p:cNvPr>
          <p:cNvSpPr/>
          <p:nvPr/>
        </p:nvSpPr>
        <p:spPr bwMode="auto">
          <a:xfrm>
            <a:off x="19400345" y="13215274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4B841FF-D917-459A-9670-3825FED01CCE}"/>
              </a:ext>
            </a:extLst>
          </p:cNvPr>
          <p:cNvSpPr/>
          <p:nvPr/>
        </p:nvSpPr>
        <p:spPr bwMode="auto">
          <a:xfrm rot="16200000">
            <a:off x="1945276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5958701-2DD9-4F24-800C-7928DA2E7F20}"/>
              </a:ext>
            </a:extLst>
          </p:cNvPr>
          <p:cNvSpPr/>
          <p:nvPr/>
        </p:nvSpPr>
        <p:spPr bwMode="auto">
          <a:xfrm rot="16200000">
            <a:off x="21274356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075BEF6-13AD-4CA1-BBB0-2CD919B32C4F}"/>
              </a:ext>
            </a:extLst>
          </p:cNvPr>
          <p:cNvSpPr/>
          <p:nvPr/>
        </p:nvSpPr>
        <p:spPr bwMode="auto">
          <a:xfrm rot="16200000">
            <a:off x="23095944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80401D-60FD-412A-B25A-755C25BB8A09}"/>
              </a:ext>
            </a:extLst>
          </p:cNvPr>
          <p:cNvSpPr/>
          <p:nvPr/>
        </p:nvSpPr>
        <p:spPr bwMode="auto">
          <a:xfrm rot="16200000">
            <a:off x="24917532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9AB10A1-EB07-4DB2-823B-69699F1B8F33}"/>
              </a:ext>
            </a:extLst>
          </p:cNvPr>
          <p:cNvSpPr/>
          <p:nvPr/>
        </p:nvSpPr>
        <p:spPr bwMode="auto">
          <a:xfrm rot="16200000">
            <a:off x="26739120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48A25F-FD84-4149-9862-05A8D37B9294}"/>
              </a:ext>
            </a:extLst>
          </p:cNvPr>
          <p:cNvSpPr/>
          <p:nvPr/>
        </p:nvSpPr>
        <p:spPr bwMode="auto">
          <a:xfrm rot="16200000">
            <a:off x="2856070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C7E6B-0D0B-4D94-831F-BBC9716227E8}"/>
              </a:ext>
            </a:extLst>
          </p:cNvPr>
          <p:cNvSpPr txBox="1"/>
          <p:nvPr/>
        </p:nvSpPr>
        <p:spPr>
          <a:xfrm>
            <a:off x="19602961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A064A-3012-4FB1-BC31-76981F3D2876}"/>
              </a:ext>
            </a:extLst>
          </p:cNvPr>
          <p:cNvSpPr txBox="1"/>
          <p:nvPr/>
        </p:nvSpPr>
        <p:spPr>
          <a:xfrm>
            <a:off x="21835022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E5B442-43CA-45FB-A309-4E006C9F2487}"/>
              </a:ext>
            </a:extLst>
          </p:cNvPr>
          <p:cNvSpPr txBox="1"/>
          <p:nvPr/>
        </p:nvSpPr>
        <p:spPr>
          <a:xfrm>
            <a:off x="23131465" y="16397932"/>
            <a:ext cx="1859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D97974-ED1E-403F-A6B5-A0B128F011FD}"/>
              </a:ext>
            </a:extLst>
          </p:cNvPr>
          <p:cNvSpPr txBox="1"/>
          <p:nvPr/>
        </p:nvSpPr>
        <p:spPr>
          <a:xfrm>
            <a:off x="25011134" y="16415792"/>
            <a:ext cx="234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picture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B9438B-53BB-4F2F-946C-97D1E3063E6C}"/>
              </a:ext>
            </a:extLst>
          </p:cNvPr>
          <p:cNvSpPr txBox="1"/>
          <p:nvPr/>
        </p:nvSpPr>
        <p:spPr>
          <a:xfrm>
            <a:off x="26648200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showing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75C8AC-68CA-4F3B-9B67-CA64FE300665}"/>
              </a:ext>
            </a:extLst>
          </p:cNvPr>
          <p:cNvSpPr txBox="1"/>
          <p:nvPr/>
        </p:nvSpPr>
        <p:spPr>
          <a:xfrm>
            <a:off x="28242587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kids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889F83B-9594-4BAB-ADAB-B80810223B9A}"/>
              </a:ext>
            </a:extLst>
          </p:cNvPr>
          <p:cNvSpPr/>
          <p:nvPr/>
        </p:nvSpPr>
        <p:spPr bwMode="auto">
          <a:xfrm rot="16200000">
            <a:off x="30382296" y="1501288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C30EE39-38D0-48A6-8621-F6B6FD627359}"/>
              </a:ext>
            </a:extLst>
          </p:cNvPr>
          <p:cNvSpPr/>
          <p:nvPr/>
        </p:nvSpPr>
        <p:spPr bwMode="auto">
          <a:xfrm rot="16200000">
            <a:off x="32203885" y="149657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7047F7-2846-404D-B2FC-5F4CCFBD3AC7}"/>
              </a:ext>
            </a:extLst>
          </p:cNvPr>
          <p:cNvSpPr txBox="1"/>
          <p:nvPr/>
        </p:nvSpPr>
        <p:spPr>
          <a:xfrm>
            <a:off x="29830762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E59FC-4BA4-4BBC-831A-851349319423}"/>
              </a:ext>
            </a:extLst>
          </p:cNvPr>
          <p:cNvSpPr txBox="1"/>
          <p:nvPr/>
        </p:nvSpPr>
        <p:spPr>
          <a:xfrm>
            <a:off x="31634320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playing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A71F91D-061D-410D-B06C-B9413038C49B}"/>
              </a:ext>
            </a:extLst>
          </p:cNvPr>
          <p:cNvSpPr/>
          <p:nvPr/>
        </p:nvSpPr>
        <p:spPr bwMode="auto">
          <a:xfrm rot="16200000">
            <a:off x="1950919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658864A-FDA7-41C1-8F35-954EAD714AFE}"/>
              </a:ext>
            </a:extLst>
          </p:cNvPr>
          <p:cNvSpPr/>
          <p:nvPr/>
        </p:nvSpPr>
        <p:spPr bwMode="auto">
          <a:xfrm rot="16200000">
            <a:off x="2133078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E2D2560-F332-4DA8-BCC0-75B8430BA98B}"/>
              </a:ext>
            </a:extLst>
          </p:cNvPr>
          <p:cNvSpPr/>
          <p:nvPr/>
        </p:nvSpPr>
        <p:spPr bwMode="auto">
          <a:xfrm rot="16200000">
            <a:off x="23152369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83D53A9-3D35-4918-9AF6-02551DD16016}"/>
              </a:ext>
            </a:extLst>
          </p:cNvPr>
          <p:cNvSpPr/>
          <p:nvPr/>
        </p:nvSpPr>
        <p:spPr bwMode="auto">
          <a:xfrm rot="16200000">
            <a:off x="24973957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80022B5-7AE9-47C2-8539-C6F501031FDF}"/>
              </a:ext>
            </a:extLst>
          </p:cNvPr>
          <p:cNvSpPr/>
          <p:nvPr/>
        </p:nvSpPr>
        <p:spPr bwMode="auto">
          <a:xfrm rot="16200000">
            <a:off x="26795545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79CBE-AF2D-4A12-BCF3-ADA7AB7C586A}"/>
              </a:ext>
            </a:extLst>
          </p:cNvPr>
          <p:cNvSpPr/>
          <p:nvPr/>
        </p:nvSpPr>
        <p:spPr bwMode="auto">
          <a:xfrm rot="16200000">
            <a:off x="2861713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BB0C87E-5A85-4B57-9F80-A963600A5CD9}"/>
              </a:ext>
            </a:extLst>
          </p:cNvPr>
          <p:cNvSpPr/>
          <p:nvPr/>
        </p:nvSpPr>
        <p:spPr bwMode="auto">
          <a:xfrm rot="16200000">
            <a:off x="3043872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03DA2DB-DB7C-4408-B1FA-EF4B5149C4E1}"/>
              </a:ext>
            </a:extLst>
          </p:cNvPr>
          <p:cNvSpPr/>
          <p:nvPr/>
        </p:nvSpPr>
        <p:spPr bwMode="auto">
          <a:xfrm rot="16200000">
            <a:off x="32260310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/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/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/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/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𝑝𝑖𝑐𝑡𝑢𝑟𝑒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/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𝑠h𝑜𝑤𝑖𝑛𝑔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blipFill>
                <a:blip r:embed="rId9"/>
                <a:stretch>
                  <a:fillRect r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/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𝑘𝑖𝑑𝑠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/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/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𝑝𝑙𝑎𝑦𝑖𝑛𝑔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/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/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:r>
                  <a:rPr lang="en-US" sz="2800" dirty="0" err="1"/>
                  <a:t>embedding_dim</a:t>
                </a:r>
                <a:r>
                  <a:rPr lang="en-US" sz="2800" dirty="0"/>
                  <a:t> x </a:t>
                </a:r>
                <a:r>
                  <a:rPr lang="en-US" sz="2800" dirty="0" err="1"/>
                  <a:t>num_embedding</a:t>
                </a:r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  <a:blipFill>
                <a:blip r:embed="rId14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B21619E-24E8-4C2F-8AAE-2CBB52EA9789}"/>
              </a:ext>
            </a:extLst>
          </p:cNvPr>
          <p:cNvSpPr txBox="1"/>
          <p:nvPr/>
        </p:nvSpPr>
        <p:spPr>
          <a:xfrm>
            <a:off x="16744951" y="17751438"/>
            <a:ext cx="1179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can be learned or pre-trained.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E40BF9-1591-4BFB-A90C-FC3AE2529AA2}"/>
              </a:ext>
            </a:extLst>
          </p:cNvPr>
          <p:cNvSpPr/>
          <p:nvPr/>
        </p:nvSpPr>
        <p:spPr bwMode="auto">
          <a:xfrm>
            <a:off x="7985060" y="7028946"/>
            <a:ext cx="1749491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4B56AD-34C4-4B86-9068-C76CEBEB7F08}"/>
              </a:ext>
            </a:extLst>
          </p:cNvPr>
          <p:cNvSpPr/>
          <p:nvPr/>
        </p:nvSpPr>
        <p:spPr bwMode="auto">
          <a:xfrm>
            <a:off x="11538109" y="7014503"/>
            <a:ext cx="1749491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279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Word2Vec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</a:t>
            </a:r>
            <a:r>
              <a:rPr lang="en-US" b="1" i="1" u="sng" dirty="0"/>
              <a:t>picture</a:t>
            </a:r>
            <a:r>
              <a:rPr lang="en-US" b="1" i="1" dirty="0"/>
              <a:t> showing kids are playing.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/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D7EFACC-24E0-4921-82C2-31EBFFFB2DA2}"/>
              </a:ext>
            </a:extLst>
          </p:cNvPr>
          <p:cNvSpPr/>
          <p:nvPr/>
        </p:nvSpPr>
        <p:spPr>
          <a:xfrm rot="16200000">
            <a:off x="5867398" y="1512598"/>
            <a:ext cx="1676400" cy="7581904"/>
          </a:xfrm>
          <a:prstGeom prst="leftBrace">
            <a:avLst>
              <a:gd name="adj1" fmla="val 33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3A5F0-AD08-482E-9EE6-02FE093656C6}"/>
              </a:ext>
            </a:extLst>
          </p:cNvPr>
          <p:cNvSpPr txBox="1"/>
          <p:nvPr/>
        </p:nvSpPr>
        <p:spPr>
          <a:xfrm>
            <a:off x="2577832" y="7772400"/>
            <a:ext cx="9214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Self-supervised learning</a:t>
            </a:r>
          </a:p>
          <a:p>
            <a:endParaRPr lang="en-US" dirty="0"/>
          </a:p>
          <a:p>
            <a:r>
              <a:rPr lang="en-US" dirty="0"/>
              <a:t>X : center word</a:t>
            </a:r>
          </a:p>
          <a:p>
            <a:endParaRPr lang="en-US" dirty="0"/>
          </a:p>
          <a:p>
            <a:r>
              <a:rPr lang="en-US" dirty="0"/>
              <a:t>Y: neighboring word</a:t>
            </a:r>
          </a:p>
        </p:txBody>
      </p:sp>
      <p:graphicFrame>
        <p:nvGraphicFramePr>
          <p:cNvPr id="25" name="Table 50">
            <a:extLst>
              <a:ext uri="{FF2B5EF4-FFF2-40B4-BE49-F238E27FC236}">
                <a16:creationId xmlns:a16="http://schemas.microsoft.com/office/drawing/2014/main" id="{CB85680E-CB06-4731-969D-26D48F250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97315"/>
              </p:ext>
            </p:extLst>
          </p:nvPr>
        </p:nvGraphicFramePr>
        <p:xfrm>
          <a:off x="2914645" y="12382010"/>
          <a:ext cx="550545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725">
                  <a:extLst>
                    <a:ext uri="{9D8B030D-6E8A-4147-A177-3AD203B41FA5}">
                      <a16:colId xmlns:a16="http://schemas.microsoft.com/office/drawing/2014/main" val="271655144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685275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0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showing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0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7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98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125032"/>
                  </a:ext>
                </a:extLst>
              </a:tr>
            </a:tbl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6BEF67DE-82B5-4954-8D70-D9B74EB39AEF}"/>
              </a:ext>
            </a:extLst>
          </p:cNvPr>
          <p:cNvSpPr/>
          <p:nvPr/>
        </p:nvSpPr>
        <p:spPr bwMode="auto">
          <a:xfrm>
            <a:off x="10189619" y="14018346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AB60C690-491F-408A-8B70-9DC4BCAEF534}"/>
              </a:ext>
            </a:extLst>
          </p:cNvPr>
          <p:cNvSpPr/>
          <p:nvPr/>
        </p:nvSpPr>
        <p:spPr bwMode="auto">
          <a:xfrm rot="16200000">
            <a:off x="16723924" y="16032023"/>
            <a:ext cx="1440044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/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Right 56">
            <a:extLst>
              <a:ext uri="{FF2B5EF4-FFF2-40B4-BE49-F238E27FC236}">
                <a16:creationId xmlns:a16="http://schemas.microsoft.com/office/drawing/2014/main" id="{C6FD13CF-C6D6-467C-B0EE-1E39AB42A79B}"/>
              </a:ext>
            </a:extLst>
          </p:cNvPr>
          <p:cNvSpPr/>
          <p:nvPr/>
        </p:nvSpPr>
        <p:spPr bwMode="auto">
          <a:xfrm rot="16200000">
            <a:off x="16816197" y="12959864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/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𝑆𝑜𝑓𝑡𝑀𝑎𝑥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60DF5D70-1C41-4919-B942-0DC0B0E68259}"/>
              </a:ext>
            </a:extLst>
          </p:cNvPr>
          <p:cNvSpPr/>
          <p:nvPr/>
        </p:nvSpPr>
        <p:spPr bwMode="auto">
          <a:xfrm rot="16200000">
            <a:off x="16816197" y="9971625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902028-42A3-4241-B26F-936DF6AEED7F}"/>
              </a:ext>
            </a:extLst>
          </p:cNvPr>
          <p:cNvSpPr/>
          <p:nvPr/>
        </p:nvSpPr>
        <p:spPr>
          <a:xfrm>
            <a:off x="16197451" y="17059023"/>
            <a:ext cx="2492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sng" dirty="0"/>
              <a:t>picture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1F85E7-0317-4447-A71A-273335E55F01}"/>
              </a:ext>
            </a:extLst>
          </p:cNvPr>
          <p:cNvSpPr/>
          <p:nvPr/>
        </p:nvSpPr>
        <p:spPr>
          <a:xfrm>
            <a:off x="16082035" y="5303549"/>
            <a:ext cx="29931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showing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4ED0643-CDCD-4C76-9B94-4F6F5021C01A}"/>
              </a:ext>
            </a:extLst>
          </p:cNvPr>
          <p:cNvSpPr/>
          <p:nvPr/>
        </p:nvSpPr>
        <p:spPr bwMode="auto">
          <a:xfrm rot="16200000">
            <a:off x="16816197" y="6941788"/>
            <a:ext cx="1255499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953549-7478-486F-BA34-0DEEBEF30B9A}"/>
              </a:ext>
            </a:extLst>
          </p:cNvPr>
          <p:cNvSpPr/>
          <p:nvPr/>
        </p:nvSpPr>
        <p:spPr>
          <a:xfrm>
            <a:off x="2129264" y="1827259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Efficient Estimation of Word Representations in Vector Space.2013. https://arxiv.org/abs/1301.3781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AA7173-1A0F-4361-B6CE-FCAF37C73CF8}"/>
                  </a:ext>
                </a:extLst>
              </p:cNvPr>
              <p:cNvSpPr txBox="1"/>
              <p:nvPr/>
            </p:nvSpPr>
            <p:spPr>
              <a:xfrm>
                <a:off x="24665394" y="10047043"/>
                <a:ext cx="11753850" cy="514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Train on a large corpse of texts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Map words to N-dimensional space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Learned semantic relationship between words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𝑤𝑜𝑚𝑎𝑛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𝑞𝑢𝑒𝑒𝑛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AA7173-1A0F-4361-B6CE-FCAF37C7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394" y="10047043"/>
                <a:ext cx="11753850" cy="5145961"/>
              </a:xfrm>
              <a:prstGeom prst="rect">
                <a:avLst/>
              </a:prstGeom>
              <a:blipFill>
                <a:blip r:embed="rId6"/>
                <a:stretch>
                  <a:fillRect l="-2490" t="-3318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AF2A2C46-C011-4F81-9493-3FD6F650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846" y="4142455"/>
            <a:ext cx="1433512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130153C7-864C-4C66-B5A1-C18C94879A51}"/>
              </a:ext>
            </a:extLst>
          </p:cNvPr>
          <p:cNvSpPr/>
          <p:nvPr/>
        </p:nvSpPr>
        <p:spPr>
          <a:xfrm>
            <a:off x="28086947" y="17751520"/>
            <a:ext cx="8150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latin typeface="sohne"/>
              </a:rPr>
              <a:t>https://www.tensorflow.org/tutorials/representation/word2vec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32A5C-510E-4B80-83BA-8960B5ED7C36}"/>
              </a:ext>
            </a:extLst>
          </p:cNvPr>
          <p:cNvSpPr txBox="1"/>
          <p:nvPr/>
        </p:nvSpPr>
        <p:spPr>
          <a:xfrm>
            <a:off x="9862456" y="6387737"/>
            <a:ext cx="3735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Skip-grams</a:t>
            </a:r>
          </a:p>
        </p:txBody>
      </p:sp>
    </p:spTree>
    <p:extLst>
      <p:ext uri="{BB962C8B-B14F-4D97-AF65-F5344CB8AC3E}">
        <p14:creationId xmlns:p14="http://schemas.microsoft.com/office/powerpoint/2010/main" val="183237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Word2Vec : carry the accumulated “bias” of the world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282B6-646C-4956-80ED-39539CE20292}"/>
              </a:ext>
            </a:extLst>
          </p:cNvPr>
          <p:cNvSpPr/>
          <p:nvPr/>
        </p:nvSpPr>
        <p:spPr>
          <a:xfrm>
            <a:off x="13499284" y="17145000"/>
            <a:ext cx="10148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http://wordbias.umiacs.umd.edu/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8D434-5D73-4641-905A-D973CCE6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2" y="3823230"/>
            <a:ext cx="25084088" cy="129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2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77F77-E7B9-4D0D-ACCB-6F4A1F8438E5}"/>
              </a:ext>
            </a:extLst>
          </p:cNvPr>
          <p:cNvSpPr txBox="1"/>
          <p:nvPr/>
        </p:nvSpPr>
        <p:spPr>
          <a:xfrm>
            <a:off x="2577832" y="6344323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99509-964E-4A93-A63D-D89BEB52C37E}"/>
              </a:ext>
            </a:extLst>
          </p:cNvPr>
          <p:cNvSpPr txBox="1"/>
          <p:nvPr/>
        </p:nvSpPr>
        <p:spPr>
          <a:xfrm>
            <a:off x="2577832" y="8071009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Today is a good day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F11E7-09ED-44B6-80D8-2054A15EDF48}"/>
              </a:ext>
            </a:extLst>
          </p:cNvPr>
          <p:cNvSpPr txBox="1"/>
          <p:nvPr/>
        </p:nvSpPr>
        <p:spPr>
          <a:xfrm>
            <a:off x="2577832" y="9956118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 boy is reading a book under the tree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DF5F3A-DE83-4B39-89F4-5DF46BD37A96}"/>
              </a:ext>
            </a:extLst>
          </p:cNvPr>
          <p:cNvSpPr/>
          <p:nvPr/>
        </p:nvSpPr>
        <p:spPr bwMode="auto">
          <a:xfrm>
            <a:off x="17602200" y="838105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6D8926C-6F26-4EAC-BDAD-B37B0D1C3B60}"/>
              </a:ext>
            </a:extLst>
          </p:cNvPr>
          <p:cNvSpPr/>
          <p:nvPr/>
        </p:nvSpPr>
        <p:spPr bwMode="auto">
          <a:xfrm>
            <a:off x="17602200" y="634432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82496A-35E6-4E3C-A9DC-594C5100F121}"/>
              </a:ext>
            </a:extLst>
          </p:cNvPr>
          <p:cNvSpPr/>
          <p:nvPr/>
        </p:nvSpPr>
        <p:spPr bwMode="auto">
          <a:xfrm>
            <a:off x="17602200" y="9956118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2F82B-F7A0-48F2-849A-1491233F524E}"/>
              </a:ext>
            </a:extLst>
          </p:cNvPr>
          <p:cNvSpPr txBox="1"/>
          <p:nvPr/>
        </p:nvSpPr>
        <p:spPr>
          <a:xfrm>
            <a:off x="21774150" y="619125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8x1024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AAA60-0ED5-4A88-9467-48D63F2D58AE}"/>
              </a:ext>
            </a:extLst>
          </p:cNvPr>
          <p:cNvSpPr txBox="1"/>
          <p:nvPr/>
        </p:nvSpPr>
        <p:spPr>
          <a:xfrm>
            <a:off x="21774150" y="8381053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5x1024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A5A53-C259-4C49-95CD-892494C56DD3}"/>
              </a:ext>
            </a:extLst>
          </p:cNvPr>
          <p:cNvSpPr txBox="1"/>
          <p:nvPr/>
        </p:nvSpPr>
        <p:spPr>
          <a:xfrm>
            <a:off x="21774150" y="9956118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9x1024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237D7-2B41-4CE4-92A0-091CF8945A6D}"/>
              </a:ext>
            </a:extLst>
          </p:cNvPr>
          <p:cNvSpPr txBox="1"/>
          <p:nvPr/>
        </p:nvSpPr>
        <p:spPr>
          <a:xfrm>
            <a:off x="2114550" y="4191000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121537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291" y="12900989"/>
            <a:ext cx="14717398" cy="572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473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41146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69" y="5037964"/>
            <a:ext cx="32141262" cy="1251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603BD1-3DED-4A51-AC0E-E56D2B77FF97}"/>
              </a:ext>
            </a:extLst>
          </p:cNvPr>
          <p:cNvCxnSpPr/>
          <p:nvPr/>
        </p:nvCxnSpPr>
        <p:spPr>
          <a:xfrm>
            <a:off x="95821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EDAC64-A6F0-4403-B425-98309A3D375E}"/>
              </a:ext>
            </a:extLst>
          </p:cNvPr>
          <p:cNvCxnSpPr/>
          <p:nvPr/>
        </p:nvCxnSpPr>
        <p:spPr>
          <a:xfrm>
            <a:off x="13811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27FF-0B28-481A-92BF-B58D0D98686F}"/>
              </a:ext>
            </a:extLst>
          </p:cNvPr>
          <p:cNvCxnSpPr/>
          <p:nvPr/>
        </p:nvCxnSpPr>
        <p:spPr>
          <a:xfrm>
            <a:off x="179832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0D5B8B-0D48-4E5E-BBE1-70E4CEEEB44B}"/>
              </a:ext>
            </a:extLst>
          </p:cNvPr>
          <p:cNvCxnSpPr/>
          <p:nvPr/>
        </p:nvCxnSpPr>
        <p:spPr>
          <a:xfrm>
            <a:off x="22193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CB93AA-916A-4057-8F20-52EF7641954B}"/>
              </a:ext>
            </a:extLst>
          </p:cNvPr>
          <p:cNvCxnSpPr/>
          <p:nvPr/>
        </p:nvCxnSpPr>
        <p:spPr>
          <a:xfrm>
            <a:off x="264033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F2F800-0F2A-4F48-A209-41E65B717DBC}"/>
              </a:ext>
            </a:extLst>
          </p:cNvPr>
          <p:cNvSpPr txBox="1"/>
          <p:nvPr/>
        </p:nvSpPr>
        <p:spPr>
          <a:xfrm>
            <a:off x="2114550" y="17145000"/>
            <a:ext cx="1036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to equal length chunk</a:t>
            </a:r>
          </a:p>
        </p:txBody>
      </p:sp>
    </p:spTree>
    <p:extLst>
      <p:ext uri="{BB962C8B-B14F-4D97-AF65-F5344CB8AC3E}">
        <p14:creationId xmlns:p14="http://schemas.microsoft.com/office/powerpoint/2010/main" val="3572526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4114634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F49F26-857D-4B5C-9FA0-52C4952E2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35"/>
          <a:stretch/>
        </p:blipFill>
        <p:spPr>
          <a:xfrm rot="16200000">
            <a:off x="5285857" y="6283370"/>
            <a:ext cx="7038975" cy="11307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E1A89C-9EF1-449E-9756-7C8CA9569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19364321" y="6522273"/>
            <a:ext cx="1733550" cy="75733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B23F75D-3287-4045-9CCA-8E454EC6E501}"/>
              </a:ext>
            </a:extLst>
          </p:cNvPr>
          <p:cNvSpPr/>
          <p:nvPr/>
        </p:nvSpPr>
        <p:spPr bwMode="auto">
          <a:xfrm>
            <a:off x="21783673" y="10308927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E4E1D2-BA67-4018-9322-8624AA19A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25784175" y="6522272"/>
            <a:ext cx="1733550" cy="7573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574303-36C4-4CE8-B95A-58B67D8A7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5784175" y="14095581"/>
            <a:ext cx="1733550" cy="1777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E82A3B-58A0-4D66-9237-B0859FF6E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5784175" y="15892992"/>
            <a:ext cx="1733550" cy="1777475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68B28E25-ED07-4873-A2DD-BC2659CBE24F}"/>
              </a:ext>
            </a:extLst>
          </p:cNvPr>
          <p:cNvSpPr/>
          <p:nvPr/>
        </p:nvSpPr>
        <p:spPr>
          <a:xfrm rot="10800000">
            <a:off x="27917771" y="14095582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B9E59-912C-4E9D-8576-E0FBB2591D30}"/>
              </a:ext>
            </a:extLst>
          </p:cNvPr>
          <p:cNvSpPr txBox="1"/>
          <p:nvPr/>
        </p:nvSpPr>
        <p:spPr>
          <a:xfrm>
            <a:off x="29213171" y="15124282"/>
            <a:ext cx="48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 with zeros or &lt;EOS&gt;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098E72-4A58-40A8-8B46-0800944EFFB5}"/>
              </a:ext>
            </a:extLst>
          </p:cNvPr>
          <p:cNvCxnSpPr/>
          <p:nvPr/>
        </p:nvCxnSpPr>
        <p:spPr>
          <a:xfrm>
            <a:off x="7020732" y="7392692"/>
            <a:ext cx="426203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C56A27-17BF-44CE-AF32-DFA26D9F8BE6}"/>
              </a:ext>
            </a:extLst>
          </p:cNvPr>
          <p:cNvSpPr txBox="1"/>
          <p:nvPr/>
        </p:nvSpPr>
        <p:spPr>
          <a:xfrm>
            <a:off x="7319398" y="6367900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Time, N=6</a:t>
            </a:r>
          </a:p>
        </p:txBody>
      </p:sp>
    </p:spTree>
    <p:extLst>
      <p:ext uri="{BB962C8B-B14F-4D97-AF65-F5344CB8AC3E}">
        <p14:creationId xmlns:p14="http://schemas.microsoft.com/office/powerpoint/2010/main" val="3613507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3921027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length, with sorting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90D4B-57F2-4490-A660-BED678F9B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3448050" y="5343525"/>
            <a:ext cx="14592300" cy="14535150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F8DAAD5D-4306-46D3-AFA5-6ECC03AAB70D}"/>
              </a:ext>
            </a:extLst>
          </p:cNvPr>
          <p:cNvSpPr/>
          <p:nvPr/>
        </p:nvSpPr>
        <p:spPr>
          <a:xfrm rot="10800000">
            <a:off x="7089606" y="5314949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9E506-8966-467B-8C4A-923D2B1E4637}"/>
              </a:ext>
            </a:extLst>
          </p:cNvPr>
          <p:cNvSpPr txBox="1"/>
          <p:nvPr/>
        </p:nvSpPr>
        <p:spPr>
          <a:xfrm>
            <a:off x="8512007" y="6640726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1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5413D70-C9E8-4782-91CF-BEB324678BD0}"/>
              </a:ext>
            </a:extLst>
          </p:cNvPr>
          <p:cNvSpPr/>
          <p:nvPr/>
        </p:nvSpPr>
        <p:spPr>
          <a:xfrm rot="10800000">
            <a:off x="10813883" y="8962095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CAC5AA-5F9A-400D-8F84-4027152AC93F}"/>
              </a:ext>
            </a:extLst>
          </p:cNvPr>
          <p:cNvSpPr txBox="1"/>
          <p:nvPr/>
        </p:nvSpPr>
        <p:spPr>
          <a:xfrm>
            <a:off x="12020546" y="10286404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2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D8D71B7-743A-405A-916E-5BDC8121F652}"/>
              </a:ext>
            </a:extLst>
          </p:cNvPr>
          <p:cNvSpPr/>
          <p:nvPr/>
        </p:nvSpPr>
        <p:spPr>
          <a:xfrm rot="10800000">
            <a:off x="13452310" y="12545283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D00B6-781C-45B9-B46A-CF838F74AD78}"/>
              </a:ext>
            </a:extLst>
          </p:cNvPr>
          <p:cNvSpPr txBox="1"/>
          <p:nvPr/>
        </p:nvSpPr>
        <p:spPr>
          <a:xfrm>
            <a:off x="14874711" y="13871061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3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9AA44FA-3EDA-4575-B9FB-7DB6C1AD2028}"/>
              </a:ext>
            </a:extLst>
          </p:cNvPr>
          <p:cNvSpPr/>
          <p:nvPr/>
        </p:nvSpPr>
        <p:spPr>
          <a:xfrm rot="10800000">
            <a:off x="18111787" y="16332365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2D48D-91D0-4B06-BB12-E3ACFA957643}"/>
              </a:ext>
            </a:extLst>
          </p:cNvPr>
          <p:cNvSpPr txBox="1"/>
          <p:nvPr/>
        </p:nvSpPr>
        <p:spPr>
          <a:xfrm>
            <a:off x="19373848" y="17658142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87A27-3799-474E-B32C-D1D930260503}"/>
              </a:ext>
            </a:extLst>
          </p:cNvPr>
          <p:cNvSpPr txBox="1"/>
          <p:nvPr/>
        </p:nvSpPr>
        <p:spPr>
          <a:xfrm>
            <a:off x="20535900" y="7956560"/>
            <a:ext cx="15411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data distribution is not biased by its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to reduce batch size for longer sequences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92232B-1FE4-43C9-AF86-63BCE9C2C6E4}"/>
              </a:ext>
            </a:extLst>
          </p:cNvPr>
          <p:cNvCxnSpPr/>
          <p:nvPr/>
        </p:nvCxnSpPr>
        <p:spPr>
          <a:xfrm>
            <a:off x="10515216" y="5736672"/>
            <a:ext cx="426203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A0472C-1E1C-4D42-986A-64D652209674}"/>
              </a:ext>
            </a:extLst>
          </p:cNvPr>
          <p:cNvSpPr txBox="1"/>
          <p:nvPr/>
        </p:nvSpPr>
        <p:spPr>
          <a:xfrm>
            <a:off x="10813882" y="4711880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52086-98B0-41AE-BCA9-45BF54CCCDEA}"/>
              </a:ext>
            </a:extLst>
          </p:cNvPr>
          <p:cNvSpPr txBox="1"/>
          <p:nvPr/>
        </p:nvSpPr>
        <p:spPr>
          <a:xfrm>
            <a:off x="303446" y="5477128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2D8B6-1527-47EF-A460-B92C9FE85292}"/>
              </a:ext>
            </a:extLst>
          </p:cNvPr>
          <p:cNvSpPr txBox="1"/>
          <p:nvPr/>
        </p:nvSpPr>
        <p:spPr>
          <a:xfrm>
            <a:off x="303446" y="6697534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E9362-8B1B-42F3-87A1-B0C7EACB823F}"/>
              </a:ext>
            </a:extLst>
          </p:cNvPr>
          <p:cNvSpPr txBox="1"/>
          <p:nvPr/>
        </p:nvSpPr>
        <p:spPr>
          <a:xfrm>
            <a:off x="268189" y="17746534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480A4-0812-4CAE-80FC-D059E742E681}"/>
              </a:ext>
            </a:extLst>
          </p:cNvPr>
          <p:cNvSpPr txBox="1"/>
          <p:nvPr/>
        </p:nvSpPr>
        <p:spPr>
          <a:xfrm rot="5400000">
            <a:off x="-86694" y="13320579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554559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Temporal Convolution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C02E3-61B5-4576-85FD-EAAFD474F794}"/>
              </a:ext>
            </a:extLst>
          </p:cNvPr>
          <p:cNvSpPr txBox="1"/>
          <p:nvPr/>
        </p:nvSpPr>
        <p:spPr>
          <a:xfrm>
            <a:off x="2076450" y="3999844"/>
            <a:ext cx="23564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convolution to process sequence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Dilated + Casual convolution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99C85E-C261-4696-AA22-A13ABA48DF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35" y="7584247"/>
            <a:ext cx="22111127" cy="101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65BD01-16E5-4520-9D3F-217DBA4412EF}"/>
              </a:ext>
            </a:extLst>
          </p:cNvPr>
          <p:cNvSpPr/>
          <p:nvPr/>
        </p:nvSpPr>
        <p:spPr>
          <a:xfrm>
            <a:off x="2076450" y="18152924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https://deepmind.com/blog/article/wavenet-generative-model-raw-audio</a:t>
            </a:r>
          </a:p>
        </p:txBody>
      </p:sp>
      <p:pic>
        <p:nvPicPr>
          <p:cNvPr id="3076" name="Picture 4" descr="An illustration of the receptive field for one dilated convolution with...  | Download Scientific Diagram">
            <a:extLst>
              <a:ext uri="{FF2B5EF4-FFF2-40B4-BE49-F238E27FC236}">
                <a16:creationId xmlns:a16="http://schemas.microsoft.com/office/drawing/2014/main" id="{67B009B1-EB2E-493C-A5A4-9EA38CBB0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935" y="5227653"/>
            <a:ext cx="10997038" cy="40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A0B03B-F867-45EA-8456-5FA044825BC5}"/>
              </a:ext>
            </a:extLst>
          </p:cNvPr>
          <p:cNvSpPr/>
          <p:nvPr/>
        </p:nvSpPr>
        <p:spPr>
          <a:xfrm>
            <a:off x="25718243" y="3999844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Dilated convolution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17CB02-55C6-4CD4-A493-EE3C19646D25}"/>
              </a:ext>
            </a:extLst>
          </p:cNvPr>
          <p:cNvSpPr/>
          <p:nvPr/>
        </p:nvSpPr>
        <p:spPr>
          <a:xfrm>
            <a:off x="29421225" y="10067189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Casual convolution</a:t>
            </a:r>
          </a:p>
        </p:txBody>
      </p:sp>
      <p:pic>
        <p:nvPicPr>
          <p:cNvPr id="3078" name="Picture 6" descr="Dilated and causal convolution - Machine Learning for Finance">
            <a:extLst>
              <a:ext uri="{FF2B5EF4-FFF2-40B4-BE49-F238E27FC236}">
                <a16:creationId xmlns:a16="http://schemas.microsoft.com/office/drawing/2014/main" id="{A051849C-ED5A-421D-AEF4-26831FC3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2"/>
          <a:stretch/>
        </p:blipFill>
        <p:spPr bwMode="auto">
          <a:xfrm>
            <a:off x="29701273" y="11312354"/>
            <a:ext cx="5095461" cy="217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/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Receptive</m:t>
                      </m:r>
                      <m:r>
                        <m:rPr>
                          <m:nor/>
                        </m:rPr>
                        <a:rPr lang="en-US" b="0" i="0" dirty="0" smtClean="0"/>
                        <m:t>_</m:t>
                      </m:r>
                      <m:r>
                        <m:rPr>
                          <m:nor/>
                        </m:rPr>
                        <a:rPr lang="en-US" b="0" i="0" dirty="0" smtClean="0"/>
                        <m:t>length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in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time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 descr="Dilated and causal convolution - Machine Learning for Finance">
            <a:extLst>
              <a:ext uri="{FF2B5EF4-FFF2-40B4-BE49-F238E27FC236}">
                <a16:creationId xmlns:a16="http://schemas.microsoft.com/office/drawing/2014/main" id="{3E46488E-A46A-4690-BF05-9FA81A111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7"/>
          <a:stretch/>
        </p:blipFill>
        <p:spPr bwMode="auto">
          <a:xfrm>
            <a:off x="23170513" y="11322726"/>
            <a:ext cx="5095460" cy="21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E3AEF95-F09F-4C89-A821-91486DBE6442}"/>
              </a:ext>
            </a:extLst>
          </p:cNvPr>
          <p:cNvSpPr/>
          <p:nvPr/>
        </p:nvSpPr>
        <p:spPr>
          <a:xfrm>
            <a:off x="22702032" y="10067189"/>
            <a:ext cx="61093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56A75-69C7-4ED5-A564-AF0F2A507C23}"/>
              </a:ext>
            </a:extLst>
          </p:cNvPr>
          <p:cNvSpPr txBox="1"/>
          <p:nvPr/>
        </p:nvSpPr>
        <p:spPr>
          <a:xfrm>
            <a:off x="22536150" y="14516100"/>
            <a:ext cx="13296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Fast training, fast inference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Wavenet</a:t>
            </a:r>
            <a:r>
              <a:rPr lang="en-US" dirty="0"/>
              <a:t> – text to audio generation, used in e.g. Amazon Alexa</a:t>
            </a:r>
          </a:p>
        </p:txBody>
      </p:sp>
    </p:spTree>
    <p:extLst>
      <p:ext uri="{BB962C8B-B14F-4D97-AF65-F5344CB8AC3E}">
        <p14:creationId xmlns:p14="http://schemas.microsoft.com/office/powerpoint/2010/main" val="2606086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8712926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871292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9081950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12915249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16715255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249761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16257034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 a series of inputs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 RNN is a model to receive every input and produce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RNN has 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All time steps share the model parameters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is often initialized as 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blipFill>
                <a:blip r:embed="rId7"/>
                <a:stretch>
                  <a:fillRect l="-854" t="-50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24662506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24204285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0019625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13852924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17652930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2551334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0193572" y="12631783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2497617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16304755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24219081" y="158844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7634138" y="1328705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1AF1D3D5-D8F0-4FC1-B5B4-8A9F8CB449B4}"/>
              </a:ext>
            </a:extLst>
          </p:cNvPr>
          <p:cNvSpPr/>
          <p:nvPr/>
        </p:nvSpPr>
        <p:spPr bwMode="auto">
          <a:xfrm>
            <a:off x="13653680" y="18144309"/>
            <a:ext cx="4139533" cy="637427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33C3B-1065-42BB-9E52-E360FC15A63E}"/>
              </a:ext>
            </a:extLst>
          </p:cNvPr>
          <p:cNvSpPr txBox="1"/>
          <p:nvPr/>
        </p:nvSpPr>
        <p:spPr>
          <a:xfrm>
            <a:off x="18346783" y="17932854"/>
            <a:ext cx="7253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unrolled along time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1C86A9ED-C5FC-4D71-BF74-B27967D8D2A0}"/>
              </a:ext>
            </a:extLst>
          </p:cNvPr>
          <p:cNvSpPr/>
          <p:nvPr/>
        </p:nvSpPr>
        <p:spPr bwMode="auto">
          <a:xfrm rot="16200000">
            <a:off x="32776621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A3B2DAB5-CAF9-4482-AC3A-00D3FF63E330}"/>
              </a:ext>
            </a:extLst>
          </p:cNvPr>
          <p:cNvSpPr/>
          <p:nvPr/>
        </p:nvSpPr>
        <p:spPr bwMode="auto">
          <a:xfrm rot="16200000">
            <a:off x="32776622" y="100130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/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/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38089FC9-604C-463C-BDC0-31C9A72310BD}"/>
              </a:ext>
            </a:extLst>
          </p:cNvPr>
          <p:cNvSpPr/>
          <p:nvPr/>
        </p:nvSpPr>
        <p:spPr bwMode="auto">
          <a:xfrm>
            <a:off x="33145645" y="1133905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358AA0A-C643-4983-B2EA-193610F84098}"/>
              </a:ext>
            </a:extLst>
          </p:cNvPr>
          <p:cNvCxnSpPr>
            <a:cxnSpLocks/>
          </p:cNvCxnSpPr>
          <p:nvPr/>
        </p:nvCxnSpPr>
        <p:spPr>
          <a:xfrm>
            <a:off x="31697833" y="13287057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/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Arrow: Curved Left 106">
            <a:extLst>
              <a:ext uri="{FF2B5EF4-FFF2-40B4-BE49-F238E27FC236}">
                <a16:creationId xmlns:a16="http://schemas.microsoft.com/office/drawing/2014/main" id="{92E9D6DB-C001-4A9E-A008-C62D8802EA69}"/>
              </a:ext>
            </a:extLst>
          </p:cNvPr>
          <p:cNvSpPr/>
          <p:nvPr/>
        </p:nvSpPr>
        <p:spPr bwMode="auto">
          <a:xfrm>
            <a:off x="34083320" y="12424910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49F9C8-BE47-4AB0-8C03-6386C20D1B4B}"/>
              </a:ext>
            </a:extLst>
          </p:cNvPr>
          <p:cNvCxnSpPr/>
          <p:nvPr/>
        </p:nvCxnSpPr>
        <p:spPr>
          <a:xfrm>
            <a:off x="28479750" y="7792377"/>
            <a:ext cx="0" cy="10533723"/>
          </a:xfrm>
          <a:prstGeom prst="line">
            <a:avLst/>
          </a:prstGeom>
          <a:ln w="1016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15988937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1598893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16357961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0191260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3991266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977362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3533045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blipFill>
                <a:blip r:embed="rId7"/>
                <a:stretch>
                  <a:fillRect l="-854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1938517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480296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7295636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1128935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24928941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9827345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7469583" y="856582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9773628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3580766" y="1181847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495092" y="118184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4910149" y="922110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/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𝒂𝒙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C8134DD-C239-4E0F-8C84-C011493E31B1}"/>
              </a:ext>
            </a:extLst>
          </p:cNvPr>
          <p:cNvCxnSpPr>
            <a:cxnSpLocks/>
            <a:stCxn id="2" idx="2"/>
            <a:endCxn id="8" idx="3"/>
          </p:cNvCxnSpPr>
          <p:nvPr/>
        </p:nvCxnSpPr>
        <p:spPr>
          <a:xfrm rot="10800000">
            <a:off x="17295636" y="9221104"/>
            <a:ext cx="4990758" cy="7808438"/>
          </a:xfrm>
          <a:prstGeom prst="curvedConnector3">
            <a:avLst>
              <a:gd name="adj1" fmla="val 60621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ACBF25F8-2343-44F8-A6DC-79177923DB23}"/>
              </a:ext>
            </a:extLst>
          </p:cNvPr>
          <p:cNvCxnSpPr>
            <a:cxnSpLocks/>
            <a:stCxn id="2" idx="1"/>
            <a:endCxn id="76" idx="3"/>
          </p:cNvCxnSpPr>
          <p:nvPr/>
        </p:nvCxnSpPr>
        <p:spPr>
          <a:xfrm rot="16200000" flipV="1">
            <a:off x="18780595" y="11569445"/>
            <a:ext cx="6709257" cy="2012575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0381C4E4-1D2B-40F6-BFB1-C86BAC847355}"/>
              </a:ext>
            </a:extLst>
          </p:cNvPr>
          <p:cNvCxnSpPr>
            <a:cxnSpLocks/>
            <a:stCxn id="2" idx="7"/>
            <a:endCxn id="77" idx="3"/>
          </p:cNvCxnSpPr>
          <p:nvPr/>
        </p:nvCxnSpPr>
        <p:spPr>
          <a:xfrm rot="16200000" flipV="1">
            <a:off x="22745030" y="11405016"/>
            <a:ext cx="6709256" cy="234143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1C5DE7B4-9D8B-40FE-BAB7-B9C32C17E2BE}"/>
              </a:ext>
            </a:extLst>
          </p:cNvPr>
          <p:cNvCxnSpPr>
            <a:cxnSpLocks/>
            <a:stCxn id="2" idx="6"/>
            <a:endCxn id="82" idx="1"/>
          </p:cNvCxnSpPr>
          <p:nvPr/>
        </p:nvCxnSpPr>
        <p:spPr>
          <a:xfrm flipV="1">
            <a:off x="28125491" y="9221105"/>
            <a:ext cx="3813026" cy="7808437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/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/>
                  <a:t>: nonlinear activation function for internal state, </a:t>
                </a:r>
              </a:p>
              <a:p>
                <a:r>
                  <a:rPr lang="en-US" dirty="0"/>
                  <a:t>often tanh,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dirty="0"/>
                  <a:t>: for output, sigmoid for binary classification, </a:t>
                </a:r>
              </a:p>
              <a:p>
                <a:r>
                  <a:rPr lang="en-US" dirty="0" err="1"/>
                  <a:t>softmax</a:t>
                </a:r>
                <a:r>
                  <a:rPr lang="en-US" dirty="0"/>
                  <a:t> for multi-class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  <a:blipFill>
                <a:blip r:embed="rId21"/>
                <a:stretch>
                  <a:fillRect l="-2123" t="-3949" r="-1101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AA960A0-CA99-441E-9EA3-F20319348D83}"/>
              </a:ext>
            </a:extLst>
          </p:cNvPr>
          <p:cNvSpPr/>
          <p:nvPr/>
        </p:nvSpPr>
        <p:spPr>
          <a:xfrm>
            <a:off x="30375091" y="15274612"/>
            <a:ext cx="5337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“Elman RNN”</a:t>
            </a:r>
          </a:p>
          <a:p>
            <a:endParaRPr lang="en-US" sz="2400" dirty="0"/>
          </a:p>
          <a:p>
            <a:r>
              <a:rPr lang="en-US" sz="2400" dirty="0"/>
              <a:t>Elman, Jeffrey L. (1990). </a:t>
            </a:r>
            <a:r>
              <a:rPr lang="en-US" sz="2400" dirty="0">
                <a:hlinkClick r:id="rId22"/>
              </a:rPr>
              <a:t>"Finding Structure in Time"</a:t>
            </a:r>
            <a:r>
              <a:rPr lang="en-US" sz="2400" dirty="0"/>
              <a:t>. </a:t>
            </a:r>
            <a:r>
              <a:rPr lang="en-US" sz="2400" i="1" dirty="0"/>
              <a:t>Cognitive Science</a:t>
            </a:r>
            <a:r>
              <a:rPr lang="en-US" sz="2400" dirty="0"/>
              <a:t>. </a:t>
            </a:r>
            <a:r>
              <a:rPr lang="en-US" sz="2400" b="1" dirty="0"/>
              <a:t>14</a:t>
            </a:r>
            <a:r>
              <a:rPr lang="en-US" sz="2400" dirty="0"/>
              <a:t> (2): 179–211. </a:t>
            </a:r>
            <a:r>
              <a:rPr lang="en-US" sz="2400" dirty="0">
                <a:hlinkClick r:id="rId23" tooltip="Doi (identifier)"/>
              </a:rPr>
              <a:t>doi</a:t>
            </a:r>
            <a:r>
              <a:rPr lang="en-US" sz="2400" dirty="0"/>
              <a:t>:</a:t>
            </a:r>
            <a:r>
              <a:rPr lang="en-US" sz="2400" dirty="0">
                <a:hlinkClick r:id="rId22"/>
              </a:rPr>
              <a:t>10.1016/0364-0213(90)90002-E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/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𝑱𝒐𝒓𝒅𝒂𝒏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𝑹𝑵𝑵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sz="2400" dirty="0"/>
                  <a:t>Jordan, Michael I. (1997-01-01). "Serial Order: A Parallel Distributed Processing Approach". </a:t>
                </a:r>
                <a:r>
                  <a:rPr lang="en-US" sz="2400" i="1" dirty="0"/>
                  <a:t>Neural-Network Models of Cognition - Biobehavioral Foundations</a:t>
                </a:r>
                <a:r>
                  <a:rPr lang="en-US" sz="2400" dirty="0"/>
                  <a:t>. </a:t>
                </a:r>
                <a:r>
                  <a:rPr lang="en-US" sz="2400" i="1" dirty="0"/>
                  <a:t>Advances in Psychology</a:t>
                </a:r>
                <a:r>
                  <a:rPr lang="en-US" sz="2400" dirty="0"/>
                  <a:t>. Neural-Network Models of Cognition. </a:t>
                </a:r>
                <a:r>
                  <a:rPr lang="en-US" sz="2400" b="1" dirty="0"/>
                  <a:t>121</a:t>
                </a:r>
                <a:r>
                  <a:rPr lang="en-US" sz="2400" dirty="0"/>
                  <a:t>. pp. 471–495.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blipFill>
                <a:blip r:embed="rId24"/>
                <a:stretch>
                  <a:fillRect l="-1036" b="-1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31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Forward pass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20095208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2009520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20464232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4297531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8097537" y="756259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2387989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7639316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7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2274223" y="753463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816002" y="62086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21401907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5235206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29035212" y="9482633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23879899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7687037" y="121079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830798" y="1208000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9016420" y="951059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/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/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/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/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7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/>
      <p:bldP spid="80" grpId="0" animBg="1"/>
      <p:bldP spid="81" grpId="0"/>
      <p:bldP spid="82" grpId="0" animBg="1"/>
      <p:bldP spid="83" grpId="0" animBg="1"/>
      <p:bldP spid="84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5" grpId="0"/>
      <p:bldP spid="96" grpId="0"/>
      <p:bldP spid="46" grpId="0"/>
      <p:bldP spid="48" grpId="0"/>
      <p:bldP spid="49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recurrent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5573740" y="4376057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/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Recurrently apply the model parameters to update internal state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depends on all inputs on or before current time step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blipFill>
                <a:blip r:embed="rId21"/>
                <a:stretch>
                  <a:fillRect l="-1409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4530903" y="4470694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/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take 0 or 1, e.g. like/dislike, binary classification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  <a:blipFill>
                <a:blip r:embed="rId17"/>
                <a:stretch>
                  <a:fillRect l="-1663" t="-18543" r="-77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/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/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/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/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2194D2-2E00-430B-9320-57E0114321CD}"/>
              </a:ext>
            </a:extLst>
          </p:cNvPr>
          <p:cNvSpPr txBox="1"/>
          <p:nvPr/>
        </p:nvSpPr>
        <p:spPr>
          <a:xfrm>
            <a:off x="12993581" y="16794808"/>
            <a:ext cx="892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906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30413</TotalTime>
  <Words>3256</Words>
  <Application>Microsoft Office PowerPoint</Application>
  <PresentationFormat>Custom</PresentationFormat>
  <Paragraphs>887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Lucida Grande</vt:lpstr>
      <vt:lpstr>Roboto</vt:lpstr>
      <vt:lpstr>sohne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So far, one-to-one mapping</vt:lpstr>
      <vt:lpstr>Sequence model for regression or detection</vt:lpstr>
      <vt:lpstr>Recurrent Neural Network</vt:lpstr>
      <vt:lpstr>Recurrent Neural Network</vt:lpstr>
      <vt:lpstr>Recurrent Neural Network: Forward pass</vt:lpstr>
      <vt:lpstr>Recurrent Neural Network: recurrent</vt:lpstr>
      <vt:lpstr>Recurrent Neural Network: loss</vt:lpstr>
      <vt:lpstr>Recurrent Neural Network: backprop through time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input label and seq</vt:lpstr>
      <vt:lpstr>Recurrent Neural Network: encoder-decoder</vt:lpstr>
      <vt:lpstr>Recurrent Neural Network: vanishing gradient</vt:lpstr>
      <vt:lpstr>Recurrent Neural Network: vanishing gradient</vt:lpstr>
      <vt:lpstr>Recurrent Neural Network: vanishing gradient</vt:lpstr>
      <vt:lpstr>Fix the unstable gradient: skip connections</vt:lpstr>
      <vt:lpstr>Invented much earlier for RNN </vt:lpstr>
      <vt:lpstr>Vanilla RNN: computing cell</vt:lpstr>
      <vt:lpstr>LSTM: introduce a memory cell</vt:lpstr>
      <vt:lpstr>LSTM: introduce a memory cell</vt:lpstr>
      <vt:lpstr>LSTM: computing graph</vt:lpstr>
      <vt:lpstr>LSTM: peephole connection</vt:lpstr>
      <vt:lpstr>LSTM: convolution version, convLSTM</vt:lpstr>
      <vt:lpstr>LSTM: many faces</vt:lpstr>
      <vt:lpstr>GRU: Gated Recurrent Unit</vt:lpstr>
      <vt:lpstr>Other variants</vt:lpstr>
      <vt:lpstr>Auto ML to find RNN cell</vt:lpstr>
      <vt:lpstr>Bidirectional RNN (BRNN)</vt:lpstr>
      <vt:lpstr>Bidirectional RNN (BRNN)</vt:lpstr>
      <vt:lpstr>Multi-layer RNN or deep RNN</vt:lpstr>
      <vt:lpstr>Multi-layer RNN or deep RNN</vt:lpstr>
      <vt:lpstr>Sequence pre-processing</vt:lpstr>
      <vt:lpstr>Sequence pre-processing</vt:lpstr>
      <vt:lpstr>Use character vocabulary</vt:lpstr>
      <vt:lpstr>Word embedding</vt:lpstr>
      <vt:lpstr>Word2Vec</vt:lpstr>
      <vt:lpstr>Word2Vec : carry the accumulated “bias” of the world</vt:lpstr>
      <vt:lpstr>Sequence pre-processing</vt:lpstr>
      <vt:lpstr>Sequence pre-processing</vt:lpstr>
      <vt:lpstr>Sequence pre-processing</vt:lpstr>
      <vt:lpstr>Sequence pre-processing</vt:lpstr>
      <vt:lpstr>Temporal Convolution Network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2831</cp:revision>
  <dcterms:created xsi:type="dcterms:W3CDTF">2010-08-11T18:35:55Z</dcterms:created>
  <dcterms:modified xsi:type="dcterms:W3CDTF">2021-05-31T15:37:14Z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